
<file path=[Content_Types].xml><?xml version="1.0" encoding="utf-8"?>
<Types xmlns="http://schemas.openxmlformats.org/package/2006/content-types">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9" r:id="rId5"/>
    <p:sldId id="382" r:id="rId6"/>
    <p:sldId id="258" r:id="rId7"/>
    <p:sldId id="261" r:id="rId8"/>
    <p:sldId id="259" r:id="rId9"/>
    <p:sldId id="260" r:id="rId10"/>
    <p:sldId id="262" r:id="rId11"/>
    <p:sldId id="263" r:id="rId12"/>
    <p:sldId id="383" r:id="rId13"/>
    <p:sldId id="264" r:id="rId14"/>
    <p:sldId id="265" r:id="rId15"/>
    <p:sldId id="266" r:id="rId16"/>
    <p:sldId id="267" r:id="rId17"/>
    <p:sldId id="268" r:id="rId18"/>
    <p:sldId id="535" r:id="rId19"/>
    <p:sldId id="536" r:id="rId20"/>
    <p:sldId id="537" r:id="rId21"/>
    <p:sldId id="538" r:id="rId22"/>
    <p:sldId id="539"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385" r:id="rId36"/>
    <p:sldId id="387" r:id="rId37"/>
    <p:sldId id="388" r:id="rId38"/>
    <p:sldId id="389" r:id="rId39"/>
    <p:sldId id="390" r:id="rId40"/>
    <p:sldId id="391" r:id="rId41"/>
    <p:sldId id="392" r:id="rId42"/>
    <p:sldId id="393" r:id="rId43"/>
    <p:sldId id="281" r:id="rId44"/>
    <p:sldId id="283" r:id="rId45"/>
    <p:sldId id="284" r:id="rId46"/>
    <p:sldId id="450" r:id="rId47"/>
    <p:sldId id="521" r:id="rId48"/>
    <p:sldId id="526" r:id="rId49"/>
    <p:sldId id="522" r:id="rId50"/>
    <p:sldId id="523" r:id="rId51"/>
    <p:sldId id="524" r:id="rId52"/>
    <p:sldId id="525" r:id="rId53"/>
    <p:sldId id="527" r:id="rId54"/>
    <p:sldId id="528" r:id="rId55"/>
    <p:sldId id="529" r:id="rId56"/>
    <p:sldId id="532" r:id="rId57"/>
    <p:sldId id="533" r:id="rId58"/>
    <p:sldId id="519" r:id="rId59"/>
    <p:sldId id="289" r:id="rId60"/>
    <p:sldId id="517" r:id="rId61"/>
    <p:sldId id="518" r:id="rId62"/>
    <p:sldId id="302" r:id="rId63"/>
    <p:sldId id="303" r:id="rId64"/>
    <p:sldId id="304" r:id="rId65"/>
    <p:sldId id="305" r:id="rId66"/>
    <p:sldId id="306" r:id="rId67"/>
    <p:sldId id="308" r:id="rId68"/>
    <p:sldId id="317" r:id="rId69"/>
    <p:sldId id="318" r:id="rId70"/>
  </p:sldIdLst>
  <p:sldSz cx="9144000" cy="5143500"/>
  <p:notesSz cx="6858000" cy="9144000"/>
  <p:embeddedFontLst>
    <p:embeddedFont>
      <p:font typeface="Calibri" panose="020F0502020204030204"/>
      <p:regular r:id="rId74"/>
    </p:embeddedFont>
    <p:embeddedFont>
      <p:font typeface="Roboto" panose="02000000000000000000"/>
      <p:regular r:id="rId75"/>
      <p:bold r:id="rId76"/>
    </p:embeddedFont>
    <p:embeddedFont>
      <p:font typeface="Calibri" panose="020F0502020204030204" charset="0"/>
      <p:regular r:id="rId77"/>
      <p:bold r:id="rId78"/>
      <p:italic r:id="rId79"/>
      <p:boldItalic r:id="rId80"/>
    </p:embeddedFont>
    <p:embeddedFont>
      <p:font typeface="MS PGothic" panose="020B0600070205080204" charset="-128"/>
      <p:regular r:id="rId81"/>
    </p:embeddedFont>
    <p:embeddedFont>
      <p:font typeface="Lucida Sans" panose="020B0602030504020204" charset="0"/>
      <p:regular r:id="rId82"/>
      <p:bold r:id="rId83"/>
      <p:italic r:id="rId84"/>
    </p:embeddedFont>
    <p:embeddedFont>
      <p:font typeface="Roboto Mono" panose="00000009000000000000"/>
      <p:regular r:id="rId85"/>
      <p:bold r:id="rId86"/>
      <p:italic r:id="rId87"/>
      <p:boldItalic r:id="rId88"/>
    </p:embeddedFont>
    <p:embeddedFont>
      <p:font typeface="Noto Sans Symbols"/>
      <p:regular r:id="rId89"/>
      <p:bold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2" userDrawn="1">
          <p15:clr>
            <a:srgbClr val="747775"/>
          </p15:clr>
        </p15:guide>
        <p15:guide id="2" pos="2856"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6E5D529-9ED4-42E7-9572-30476014F62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12"/>
        <p:guide pos="2856"/>
      </p:guideLst>
    </p:cSldViewPr>
  </p:slide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font" Target="fonts/font17.fntdata"/><Relationship Id="rId9" Type="http://schemas.openxmlformats.org/officeDocument/2006/relationships/slide" Target="slides/slide6.xml"/><Relationship Id="rId89" Type="http://schemas.openxmlformats.org/officeDocument/2006/relationships/font" Target="fonts/font16.fntdata"/><Relationship Id="rId88" Type="http://schemas.openxmlformats.org/officeDocument/2006/relationships/font" Target="fonts/font15.fntdata"/><Relationship Id="rId87" Type="http://schemas.openxmlformats.org/officeDocument/2006/relationships/font" Target="fonts/font14.fntdata"/><Relationship Id="rId86" Type="http://schemas.openxmlformats.org/officeDocument/2006/relationships/font" Target="fonts/font13.fntdata"/><Relationship Id="rId85" Type="http://schemas.openxmlformats.org/officeDocument/2006/relationships/font" Target="fonts/font12.fntdata"/><Relationship Id="rId84" Type="http://schemas.openxmlformats.org/officeDocument/2006/relationships/font" Target="fonts/font11.fntdata"/><Relationship Id="rId83" Type="http://schemas.openxmlformats.org/officeDocument/2006/relationships/font" Target="fonts/font10.fntdata"/><Relationship Id="rId82" Type="http://schemas.openxmlformats.org/officeDocument/2006/relationships/font" Target="fonts/font9.fntdata"/><Relationship Id="rId81" Type="http://schemas.openxmlformats.org/officeDocument/2006/relationships/font" Target="fonts/font8.fntdata"/><Relationship Id="rId80" Type="http://schemas.openxmlformats.org/officeDocument/2006/relationships/font" Target="fonts/font7.fntdata"/><Relationship Id="rId8" Type="http://schemas.openxmlformats.org/officeDocument/2006/relationships/slide" Target="slides/slide5.xml"/><Relationship Id="rId79" Type="http://schemas.openxmlformats.org/officeDocument/2006/relationships/font" Target="fonts/font6.fntdata"/><Relationship Id="rId78" Type="http://schemas.openxmlformats.org/officeDocument/2006/relationships/font" Target="fonts/font5.fntdata"/><Relationship Id="rId77" Type="http://schemas.openxmlformats.org/officeDocument/2006/relationships/font" Target="fonts/font4.fntdata"/><Relationship Id="rId76" Type="http://schemas.openxmlformats.org/officeDocument/2006/relationships/font" Target="fonts/font3.fntdata"/><Relationship Id="rId75" Type="http://schemas.openxmlformats.org/officeDocument/2006/relationships/font" Target="fonts/font2.fntdata"/><Relationship Id="rId74" Type="http://schemas.openxmlformats.org/officeDocument/2006/relationships/font" Target="fonts/font1.fntdata"/><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abce0bbc2_0_48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3" name="Google Shape;143;g30abce0bbc2_0_4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0abce0bbc2_0_49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g30abce0bbc2_0_4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30abce0bbc2_0_49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g30abce0bbc2_0_4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g30bb7f4f9c9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2" name="Google Shape;92;g30bb7f4f9c9_0_9:notes"/>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30abce0bbc2_0_21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8" name="Google Shape;168;g30abce0bbc2_0_2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30abce0bbc2_0_2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5" name="Google Shape;175;g30abce0bbc2_0_2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abce0bbc2_0_25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g30abce0bbc2_0_2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30abce0bbc2_0_27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g30abce0bbc2_0_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30abce0bbc2_0_293: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g30abce0bbc2_0_2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30ad953b3e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ad953b3e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abce0bbc2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abce0bbc2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30ad953b3e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ad953b3e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30abce0bbc2_0_581: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g30abce0bbc2_0_581: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30abce0bbc2_0_581: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30abce0bbc2_0_58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g30abce0bbc2_0_58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0abce0bbc2_0_588: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30abce0bbc2_0_59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9" name="Google Shape;289;g30abce0bbc2_0_596: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0abce0bbc2_0_596: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abce0bbc2_0_603: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97" name="Google Shape;297;g30abce0bbc2_0_603: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abce0bbc2_0_603: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30abce0bbc2_0_61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05" name="Google Shape;305;g30abce0bbc2_0_61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0abce0bbc2_0_610: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fld>
            <a:endParaRPr lang="en-US"/>
          </a:p>
        </p:txBody>
      </p:sp>
      <p:sp>
        <p:nvSpPr>
          <p:cNvPr id="82947" name="Rectangle 2"/>
          <p:cNvSpPr>
            <a:spLocks noGrp="1" noRot="1" noChangeAspect="1" noChangeArrowheads="1"/>
          </p:cNvSpPr>
          <p:nvPr>
            <p:ph type="sldImg"/>
          </p:nvPr>
        </p:nvSpPr>
        <p:spPr>
          <a:solidFill>
            <a:srgbClr val="FFFFFF"/>
          </a:solidFill>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Regular expression play a very powerful role when they are used to </a:t>
            </a:r>
            <a:r>
              <a:rPr lang="en-US" b="1" dirty="0">
                <a:latin typeface="Arial" panose="020B0604020202020204" pitchFamily="34" charset="0"/>
                <a:ea typeface="MS PGothic" panose="020B0600070205080204" charset="-128"/>
                <a:cs typeface="MS PGothic" panose="020B0600070205080204" charset="-128"/>
              </a:rPr>
              <a:t>change</a:t>
            </a:r>
            <a:r>
              <a:rPr lang="en-US" dirty="0">
                <a:latin typeface="Arial" panose="020B0604020202020204" pitchFamily="34" charset="0"/>
                <a:ea typeface="MS PGothic" panose="020B0600070205080204" charset="-128"/>
                <a:cs typeface="MS PGothic" panose="020B0600070205080204" charset="-128"/>
              </a:rPr>
              <a:t> strings, substituting one string for another.  And this power to easily model string substitutions turns out to play a role in one of the earliest NLP systems, the pioneering 1966 chatbot ELIZA.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substitutions is simple. For example the python "S" command can be used to change a string matched by a regex to the substitute, another string.</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abce0bbc2_0_39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9" name="Google Shape;109;g30abce0bbc2_0_3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understood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them and their problems, and in very prescient early work,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pointed out the ethical issues in this attribution of human qualities to an artificial agent.   We'll return to this issue in the dialogue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30ad953b3ee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0ad953b3ee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30ad953b3ee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ad953b3ee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30ad953b3ee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ad953b3ee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30abce0bbc2_0_63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6" name="Google Shape;376;g30abce0bbc2_0_6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tokenization in most real situations isn't as simple as I've suggested with the simple UNIX tools.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30abce0bbc2_0_64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g30abce0bbc2_0_6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6" name="Shape 386"/>
        <p:cNvGrpSpPr/>
        <p:nvPr/>
      </p:nvGrpSpPr>
      <p:grpSpPr>
        <a:xfrm>
          <a:off x="0" y="0"/>
          <a:ext cx="0" cy="0"/>
          <a:chOff x="0" y="0"/>
          <a:chExt cx="0" cy="0"/>
        </a:xfrm>
      </p:grpSpPr>
      <p:sp>
        <p:nvSpPr>
          <p:cNvPr id="387" name="Google Shape;387;g30abce0bbc2_0_64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8" name="Google Shape;388;g30abce0bbc2_0_6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30abce0bbc2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abce0bbc2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30abce0bbc2_0_65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94" name="Google Shape;394;g30abce0bbc2_0_652: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30abce0bbc2_0_65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30abce0bbc2_0_65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01" name="Google Shape;401;g30abce0bbc2_0_65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0abce0bbc2_0_65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30abce0bbc2_0_66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8" name="Google Shape;408;g30abce0bbc2_0_6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30abce0bbc2_0_66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4" name="Google Shape;414;g30abce0bbc2_0_6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g30abce0bbc2_0_67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20" name="Google Shape;420;g30abce0bbc2_0_6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30abce0bbc2_0_679: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26" name="Google Shape;426;g30abce0bbc2_0_679: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0abce0bbc2_0_679: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30abce0bbc2_0_68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3" name="Google Shape;433;g30abce0bbc2_0_6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30abce0bbc2_0_63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8" name="Google Shape;368;g30abce0bbc2_0_63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0abce0bbc2_0_63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30abce0bbc2_0_70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g30abce0bbc2_0_706: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30abce0bbc2_0_706: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30abce0bbc2_0_71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64" name="Google Shape;464;g30abce0bbc2_0_71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0abce0bbc2_0_71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abce0bbc2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abce0bbc2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30abce0bbc2_0_72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75" name="Google Shape;475;g30abce0bbc2_0_72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0abce0bbc2_0_72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30abce0bbc2_0_72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g30abce0bbc2_0_72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abce0bbc2_0_72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8" name="Shape 488"/>
        <p:cNvGrpSpPr/>
        <p:nvPr/>
      </p:nvGrpSpPr>
      <p:grpSpPr>
        <a:xfrm>
          <a:off x="0" y="0"/>
          <a:ext cx="0" cy="0"/>
          <a:chOff x="0" y="0"/>
          <a:chExt cx="0" cy="0"/>
        </a:xfrm>
      </p:grpSpPr>
      <p:sp>
        <p:nvSpPr>
          <p:cNvPr id="489" name="Google Shape;489;g30abce0bbc2_0_735: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Google Shape;490;g30abce0bbc2_0_735: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0abce0bbc2_0_735: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4" name="Shape 504"/>
        <p:cNvGrpSpPr/>
        <p:nvPr/>
      </p:nvGrpSpPr>
      <p:grpSpPr>
        <a:xfrm>
          <a:off x="0" y="0"/>
          <a:ext cx="0" cy="0"/>
          <a:chOff x="0" y="0"/>
          <a:chExt cx="0" cy="0"/>
        </a:xfrm>
      </p:grpSpPr>
      <p:sp>
        <p:nvSpPr>
          <p:cNvPr id="505" name="Google Shape;505;g30abce0bbc2_0_81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506" name="Google Shape;506;g30abce0bbc2_0_81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30abce0bbc2_0_81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30abce0bbc2_0_9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73" name="Google Shape;573;g30abce0bbc2_0_9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30abce0bbc2_0_93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g30abce0bbc2_0_9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0abce0bbc2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abce0bbc2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0abce0bbc2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abce0bbc2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abce0bbc2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abce0bbc2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abce0bbc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abce0bbc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4_1_B">
  <p:cSld name="CUSTOM_1_1_1">
    <p:spTree>
      <p:nvGrpSpPr>
        <p:cNvPr id="50" name="Shape 50"/>
        <p:cNvGrpSpPr/>
        <p:nvPr/>
      </p:nvGrpSpPr>
      <p:grpSpPr>
        <a:xfrm>
          <a:off x="0" y="0"/>
          <a:ext cx="0" cy="0"/>
          <a:chOff x="0" y="0"/>
          <a:chExt cx="0" cy="0"/>
        </a:xfrm>
      </p:grpSpPr>
      <p:sp>
        <p:nvSpPr>
          <p:cNvPr id="51" name="Google Shape;51;p13"/>
          <p:cNvSpPr/>
          <p:nvPr>
            <p:ph type="pic" idx="2"/>
          </p:nvPr>
        </p:nvSpPr>
        <p:spPr>
          <a:xfrm>
            <a:off x="228600" y="2587752"/>
            <a:ext cx="2222100" cy="2222100"/>
          </a:xfrm>
          <a:prstGeom prst="teardrop">
            <a:avLst>
              <a:gd name="adj" fmla="val 100000"/>
            </a:avLst>
          </a:prstGeom>
          <a:noFill/>
          <a:ln>
            <a:noFill/>
          </a:ln>
        </p:spPr>
      </p:sp>
      <p:sp>
        <p:nvSpPr>
          <p:cNvPr id="52" name="Google Shape;52;p13"/>
          <p:cNvSpPr txBox="1"/>
          <p:nvPr>
            <p:ph type="title"/>
          </p:nvPr>
        </p:nvSpPr>
        <p:spPr>
          <a:xfrm>
            <a:off x="301752" y="310896"/>
            <a:ext cx="2788800" cy="19659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nvSpPr>
        <p:spPr>
          <a:xfrm>
            <a:off x="3209544"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01</a:t>
            </a:r>
            <a:endParaRPr>
              <a:solidFill>
                <a:schemeClr val="dk2"/>
              </a:solidFill>
            </a:endParaRPr>
          </a:p>
        </p:txBody>
      </p:sp>
      <p:sp>
        <p:nvSpPr>
          <p:cNvPr id="54" name="Google Shape;54;p13"/>
          <p:cNvSpPr txBox="1"/>
          <p:nvPr/>
        </p:nvSpPr>
        <p:spPr>
          <a:xfrm>
            <a:off x="3209544"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02</a:t>
            </a:r>
            <a:endParaRPr>
              <a:solidFill>
                <a:schemeClr val="dk2"/>
              </a:solidFill>
            </a:endParaRPr>
          </a:p>
        </p:txBody>
      </p:sp>
      <p:sp>
        <p:nvSpPr>
          <p:cNvPr id="55" name="Google Shape;55;p13"/>
          <p:cNvSpPr txBox="1"/>
          <p:nvPr/>
        </p:nvSpPr>
        <p:spPr>
          <a:xfrm>
            <a:off x="6117336"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03</a:t>
            </a:r>
            <a:endParaRPr>
              <a:solidFill>
                <a:schemeClr val="dk2"/>
              </a:solidFill>
            </a:endParaRPr>
          </a:p>
        </p:txBody>
      </p:sp>
      <p:sp>
        <p:nvSpPr>
          <p:cNvPr id="56" name="Google Shape;56;p13"/>
          <p:cNvSpPr txBox="1"/>
          <p:nvPr>
            <p:ph type="body" idx="1"/>
          </p:nvPr>
        </p:nvSpPr>
        <p:spPr>
          <a:xfrm>
            <a:off x="3739896" y="374900"/>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7" name="Google Shape;57;p13"/>
          <p:cNvSpPr txBox="1"/>
          <p:nvPr>
            <p:ph type="body" idx="3"/>
          </p:nvPr>
        </p:nvSpPr>
        <p:spPr>
          <a:xfrm>
            <a:off x="6665976" y="374904"/>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8" name="Google Shape;58;p13"/>
          <p:cNvSpPr txBox="1"/>
          <p:nvPr>
            <p:ph type="body" idx="4"/>
          </p:nvPr>
        </p:nvSpPr>
        <p:spPr>
          <a:xfrm>
            <a:off x="666597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9" name="Google Shape;59;p13"/>
          <p:cNvSpPr txBox="1"/>
          <p:nvPr/>
        </p:nvSpPr>
        <p:spPr>
          <a:xfrm>
            <a:off x="6117336"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04</a:t>
            </a:r>
            <a:endParaRPr>
              <a:solidFill>
                <a:schemeClr val="dk2"/>
              </a:solidFill>
            </a:endParaRPr>
          </a:p>
        </p:txBody>
      </p:sp>
      <p:sp>
        <p:nvSpPr>
          <p:cNvPr id="60" name="Google Shape;60;p13"/>
          <p:cNvSpPr txBox="1"/>
          <p:nvPr>
            <p:ph type="body" idx="5"/>
          </p:nvPr>
        </p:nvSpPr>
        <p:spPr>
          <a:xfrm>
            <a:off x="373989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61" name="Shape 61"/>
        <p:cNvGrpSpPr/>
        <p:nvPr/>
      </p:nvGrpSpPr>
      <p:grpSpPr>
        <a:xfrm>
          <a:off x="0" y="0"/>
          <a:ext cx="0" cy="0"/>
          <a:chOff x="0" y="0"/>
          <a:chExt cx="0" cy="0"/>
        </a:xfrm>
      </p:grpSpPr>
      <p:sp>
        <p:nvSpPr>
          <p:cNvPr id="62" name="Google Shape;62;p14"/>
          <p:cNvSpPr txBox="1"/>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panose="020F0502020204030204"/>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4"/>
          <p:cNvSpPr txBox="1"/>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4" name="Google Shape;64;p14"/>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14"/>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14"/>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5"/>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
        <p:nvSpPr>
          <p:cNvPr id="70" name="Google Shape;70;p15"/>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5"/>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5"/>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73" name="Shape 73"/>
        <p:cNvGrpSpPr/>
        <p:nvPr/>
      </p:nvGrpSpPr>
      <p:grpSpPr>
        <a:xfrm>
          <a:off x="0" y="0"/>
          <a:ext cx="0" cy="0"/>
          <a:chOff x="0" y="0"/>
          <a:chExt cx="0" cy="0"/>
        </a:xfrm>
      </p:grpSpPr>
      <p:sp>
        <p:nvSpPr>
          <p:cNvPr id="74" name="Google Shape;74;p16"/>
          <p:cNvSpPr txBox="1"/>
          <p:nvPr>
            <p:ph type="title"/>
          </p:nvPr>
        </p:nvSpPr>
        <p:spPr>
          <a:xfrm>
            <a:off x="4572000" y="855376"/>
            <a:ext cx="3890400" cy="6096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6"/>
          <p:cNvSpPr txBox="1"/>
          <p:nvPr>
            <p:ph type="body" idx="1"/>
          </p:nvPr>
        </p:nvSpPr>
        <p:spPr>
          <a:xfrm>
            <a:off x="457200" y="1203480"/>
            <a:ext cx="8229300" cy="29832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5.em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4.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4.xml"/><Relationship Id="rId2" Type="http://schemas.openxmlformats.org/officeDocument/2006/relationships/image" Target="../media/image27.png"/><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1.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hyperlink" Target="https://web.stanford.edu/~jurafsky/slp3/" TargetMode="Externa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14.xml"/><Relationship Id="rId2" Type="http://schemas.openxmlformats.org/officeDocument/2006/relationships/image" Target="../media/image39.png"/><Relationship Id="rId1"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altLang="en-GB"/>
              <a:t>Natrual Language Processing</a:t>
            </a:r>
            <a:endParaRPr lang="en-US" altLang="en-GB"/>
          </a:p>
        </p:txBody>
      </p:sp>
      <p:sp>
        <p:nvSpPr>
          <p:cNvPr id="81" name="Google Shape;81;p17"/>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NLP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What’s in Watson?</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33" name="Google Shape;133;p25"/>
          <p:cNvSpPr txBox="1"/>
          <p:nvPr>
            <p:ph type="body" idx="1"/>
          </p:nvPr>
        </p:nvSpPr>
        <p:spPr>
          <a:xfrm>
            <a:off x="311700" y="1152475"/>
            <a:ext cx="6255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panose="020B0604020202020204"/>
              <a:buNone/>
            </a:pPr>
            <a:r>
              <a:rPr lang="en-GB" sz="1660">
                <a:solidFill>
                  <a:schemeClr val="dk1"/>
                </a:solidFill>
              </a:rPr>
              <a:t>A question-answering system (IBM, 2011)</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Designed for the game of Jeopardy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How does it work:</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Sophisticated NLP: deep analysis of questions, noisy matching of questions to potential answers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data: onboard storage contains a huge collection of documents (e.g. Wikipedia, etc.), exploits redundancy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computation: 90+ servers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Can beat all of the people all of the time?</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endParaRPr sz="1660">
              <a:solidFill>
                <a:schemeClr val="dk1"/>
              </a:solidFill>
            </a:endParaRPr>
          </a:p>
          <a:p>
            <a:pPr marL="0" lvl="0" indent="0" algn="l" rtl="0">
              <a:lnSpc>
                <a:spcPct val="95000"/>
              </a:lnSpc>
              <a:spcBef>
                <a:spcPts val="1200"/>
              </a:spcBef>
              <a:spcAft>
                <a:spcPts val="1200"/>
              </a:spcAft>
              <a:buSzPts val="770"/>
              <a:buNone/>
            </a:pPr>
            <a:endParaRPr sz="1660">
              <a:solidFill>
                <a:schemeClr val="dk1"/>
              </a:solidFill>
            </a:endParaRPr>
          </a:p>
        </p:txBody>
      </p:sp>
      <p:pic>
        <p:nvPicPr>
          <p:cNvPr id="134" name="Google Shape;134;p25"/>
          <p:cNvPicPr preferRelativeResize="0"/>
          <p:nvPr/>
        </p:nvPicPr>
        <p:blipFill rotWithShape="1">
          <a:blip r:embed="rId1"/>
          <a:srcRect l="64841" b="3269"/>
          <a:stretch>
            <a:fillRect/>
          </a:stretch>
        </p:blipFill>
        <p:spPr>
          <a:xfrm>
            <a:off x="6829023" y="741100"/>
            <a:ext cx="2127350" cy="39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Some NLP Tasks </a:t>
            </a:r>
            <a:endParaRPr lang="en-GB"/>
          </a:p>
        </p:txBody>
      </p:sp>
      <p:sp>
        <p:nvSpPr>
          <p:cNvPr id="140" name="Google Shape;140;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Understanding the structure and meaning of text, including syntax and semantics.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Sentiment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Determining the emotional tone behind a series of words.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Automatically translating text from one language to another.</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Speech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Converting spoken language into text.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Generation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Creating coherent and contextually relevant text based on input data.</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Identifying and classifying key elements in text, such as names, dates, and locations.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47272" y="759003"/>
            <a:ext cx="25620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0000"/>
              </a:buClr>
              <a:buSzPts val="3300"/>
              <a:buFont typeface="Calibri" panose="020F0502020204030204"/>
              <a:buNone/>
            </a:pPr>
            <a:r>
              <a:rPr lang="en-GB">
                <a:solidFill>
                  <a:srgbClr val="FF0000"/>
                </a:solidFill>
              </a:rPr>
              <a:t>Information Extraction	</a:t>
            </a:r>
            <a:endParaRPr lang="en-GB">
              <a:solidFill>
                <a:srgbClr val="FF0000"/>
              </a:solidFill>
            </a:endParaRPr>
          </a:p>
        </p:txBody>
      </p:sp>
      <p:grpSp>
        <p:nvGrpSpPr>
          <p:cNvPr id="146" name="Google Shape;146;p27"/>
          <p:cNvGrpSpPr/>
          <p:nvPr/>
        </p:nvGrpSpPr>
        <p:grpSpPr>
          <a:xfrm>
            <a:off x="3895090" y="554465"/>
            <a:ext cx="4885835" cy="4011525"/>
            <a:chOff x="-847" y="268363"/>
            <a:chExt cx="6514447" cy="5348700"/>
          </a:xfrm>
        </p:grpSpPr>
        <p:sp>
          <p:nvSpPr>
            <p:cNvPr id="147" name="Google Shape;147;p27"/>
            <p:cNvSpPr/>
            <p:nvPr/>
          </p:nvSpPr>
          <p:spPr>
            <a:xfrm>
              <a:off x="0" y="268363"/>
              <a:ext cx="6513600" cy="1392300"/>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8" name="Google Shape;148;p27"/>
            <p:cNvSpPr txBox="1"/>
            <p:nvPr/>
          </p:nvSpPr>
          <p:spPr>
            <a:xfrm>
              <a:off x="67966" y="3363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Goal: Map a document collection to structured database</a:t>
              </a:r>
              <a:endParaRPr sz="1100"/>
            </a:p>
          </p:txBody>
        </p:sp>
        <p:sp>
          <p:nvSpPr>
            <p:cNvPr id="149" name="Google Shape;149;p27"/>
            <p:cNvSpPr/>
            <p:nvPr/>
          </p:nvSpPr>
          <p:spPr>
            <a:xfrm>
              <a:off x="0" y="1761463"/>
              <a:ext cx="6513600" cy="1392300"/>
            </a:xfrm>
            <a:prstGeom prst="roundRect">
              <a:avLst>
                <a:gd name="adj" fmla="val 16667"/>
              </a:avLst>
            </a:prstGeom>
            <a:solidFill>
              <a:srgbClr val="6FAB46"/>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0" name="Google Shape;150;p27"/>
            <p:cNvSpPr txBox="1"/>
            <p:nvPr/>
          </p:nvSpPr>
          <p:spPr>
            <a:xfrm>
              <a:off x="67966" y="18294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Motivation:</a:t>
              </a:r>
              <a:endParaRPr sz="1100"/>
            </a:p>
          </p:txBody>
        </p:sp>
        <p:sp>
          <p:nvSpPr>
            <p:cNvPr id="151" name="Google Shape;151;p27"/>
            <p:cNvSpPr/>
            <p:nvPr/>
          </p:nvSpPr>
          <p:spPr>
            <a:xfrm>
              <a:off x="0" y="3153763"/>
              <a:ext cx="6513600" cy="2463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2" name="Google Shape;152;p27"/>
            <p:cNvSpPr txBox="1"/>
            <p:nvPr/>
          </p:nvSpPr>
          <p:spPr>
            <a:xfrm>
              <a:off x="-847" y="3153803"/>
              <a:ext cx="6514253" cy="2462953"/>
            </a:xfrm>
            <a:prstGeom prst="rect">
              <a:avLst/>
            </a:prstGeom>
            <a:noFill/>
            <a:ln>
              <a:noFill/>
            </a:ln>
          </p:spPr>
          <p:txBody>
            <a:bodyPr spcFirstLastPara="1" wrap="square" lIns="155100" tIns="33350" rIns="186675" bIns="33350" anchor="t" anchorCtr="0">
              <a:noAutofit/>
            </a:bodyPr>
            <a:lstStyle/>
            <a:p>
              <a:pPr marL="177800" marR="0" lvl="1" indent="-177800" algn="l" rtl="0">
                <a:lnSpc>
                  <a:spcPct val="90000"/>
                </a:lnSpc>
                <a:spcBef>
                  <a:spcPts val="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Complex searches (“Find me all the jobs in advertising paying at least $50,000 in Boston”)</a:t>
              </a:r>
              <a:endParaRPr sz="1000"/>
            </a:p>
            <a:p>
              <a:pPr marL="177800" marR="0" lvl="1" indent="-177800" algn="l" rtl="0">
                <a:lnSpc>
                  <a:spcPct val="90000"/>
                </a:lnSpc>
                <a:spcBef>
                  <a:spcPts val="40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Statistical queries (“How has the number of jobs in accounting changed over the years?”)</a:t>
              </a:r>
              <a:endPar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p:nvPr>
            <p:ph type="title"/>
          </p:nvPr>
        </p:nvSpPr>
        <p:spPr>
          <a:xfrm>
            <a:off x="95172" y="1555772"/>
            <a:ext cx="2064300" cy="20319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latin typeface="Calibri" panose="020F0502020204030204"/>
                <a:ea typeface="Calibri" panose="020F0502020204030204"/>
                <a:cs typeface="Calibri" panose="020F0502020204030204"/>
                <a:sym typeface="Calibri" panose="020F0502020204030204"/>
              </a:rPr>
              <a:t>Information Extraction  Example</a:t>
            </a:r>
            <a:endParaRPr lang="en-GB" sz="20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 name="Google Shape;158;p28"/>
          <p:cNvSpPr txBox="1"/>
          <p:nvPr/>
        </p:nvSpPr>
        <p:spPr>
          <a:xfrm>
            <a:off x="4347839" y="2240346"/>
            <a:ext cx="15162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panose="020F0502020204030204"/>
                <a:ea typeface="Calibri" panose="020F0502020204030204"/>
                <a:cs typeface="Calibri" panose="020F0502020204030204"/>
                <a:sym typeface="Calibri" panose="020F0502020204030204"/>
              </a:rPr>
              <a:t>  _______________</a:t>
            </a:r>
            <a:endParaRPr sz="1100"/>
          </a:p>
        </p:txBody>
      </p:sp>
      <p:pic>
        <p:nvPicPr>
          <p:cNvPr id="159" name="Google Shape;159;p28"/>
          <p:cNvPicPr preferRelativeResize="0"/>
          <p:nvPr/>
        </p:nvPicPr>
        <p:blipFill rotWithShape="1">
          <a:blip r:embed="rId1"/>
          <a:srcRect/>
          <a:stretch>
            <a:fillRect/>
          </a:stretch>
        </p:blipFill>
        <p:spPr>
          <a:xfrm>
            <a:off x="2272822" y="0"/>
            <a:ext cx="6871177" cy="4527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94555" y="349934"/>
            <a:ext cx="8355000" cy="6978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Text </a:t>
            </a:r>
            <a:r>
              <a:rPr lang="en-GB" sz="4100">
                <a:solidFill>
                  <a:srgbClr val="FF0000"/>
                </a:solidFill>
                <a:latin typeface="Calibri" panose="020F0502020204030204"/>
                <a:ea typeface="Calibri" panose="020F0502020204030204"/>
                <a:cs typeface="Calibri" panose="020F0502020204030204"/>
                <a:sym typeface="Calibri" panose="020F0502020204030204"/>
              </a:rPr>
              <a:t>Summarization</a:t>
            </a:r>
            <a:endParaRPr lang="en-GB" sz="41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65" name="Google Shape;165;p29" descr="ÙØªÙØ¬Ø© Ø¨Ø­Ø« Ø§ÙØµÙØ± Ø¹Ù âªtext summarizationâ¬â"/>
          <p:cNvPicPr preferRelativeResize="0"/>
          <p:nvPr>
            <p:ph type="body" idx="1"/>
          </p:nvPr>
        </p:nvPicPr>
        <p:blipFill rotWithShape="1">
          <a:blip r:embed="rId1"/>
          <a:srcRect/>
          <a:stretch>
            <a:fillRect/>
          </a:stretch>
        </p:blipFill>
        <p:spPr>
          <a:xfrm>
            <a:off x="2151502" y="1935877"/>
            <a:ext cx="5065500" cy="23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grpSp>
        <p:nvGrpSpPr>
          <p:cNvPr id="1" name="Group 0"/>
          <p:cNvGrpSpPr/>
          <p:nvPr/>
        </p:nvGrpSpPr>
        <p:grpSpPr>
          <a:xfrm>
            <a:off x="146050" y="1265311"/>
            <a:ext cx="7842884" cy="3693245"/>
            <a:chOff x="230" y="384"/>
            <a:chExt cx="14020" cy="7458"/>
          </a:xfrm>
        </p:grpSpPr>
        <p:pic>
          <p:nvPicPr>
            <p:cNvPr id="94" name="Google Shape;94;p20"/>
            <p:cNvPicPr preferRelativeResize="0"/>
            <p:nvPr/>
          </p:nvPicPr>
          <p:blipFill rotWithShape="1">
            <a:blip r:embed="rId1"/>
            <a:srcRect/>
            <a:stretch>
              <a:fillRect/>
            </a:stretch>
          </p:blipFill>
          <p:spPr>
            <a:xfrm>
              <a:off x="5648" y="1784"/>
              <a:ext cx="4552" cy="4552"/>
            </a:xfrm>
            <a:prstGeom prst="rect">
              <a:avLst/>
            </a:prstGeom>
            <a:noFill/>
            <a:ln>
              <a:noFill/>
            </a:ln>
          </p:spPr>
        </p:pic>
        <p:pic>
          <p:nvPicPr>
            <p:cNvPr id="95" name="Google Shape;95;p20"/>
            <p:cNvPicPr preferRelativeResize="0"/>
            <p:nvPr/>
          </p:nvPicPr>
          <p:blipFill rotWithShape="1">
            <a:blip r:embed="rId2"/>
            <a:srcRect/>
            <a:stretch>
              <a:fillRect/>
            </a:stretch>
          </p:blipFill>
          <p:spPr>
            <a:xfrm>
              <a:off x="750" y="384"/>
              <a:ext cx="3006" cy="3006"/>
            </a:xfrm>
            <a:prstGeom prst="rect">
              <a:avLst/>
            </a:prstGeom>
            <a:noFill/>
            <a:ln>
              <a:noFill/>
            </a:ln>
          </p:spPr>
        </p:pic>
        <p:pic>
          <p:nvPicPr>
            <p:cNvPr id="96" name="Google Shape;96;p20"/>
            <p:cNvPicPr preferRelativeResize="0"/>
            <p:nvPr/>
          </p:nvPicPr>
          <p:blipFill rotWithShape="1">
            <a:blip r:embed="rId3"/>
            <a:srcRect/>
            <a:stretch>
              <a:fillRect/>
            </a:stretch>
          </p:blipFill>
          <p:spPr>
            <a:xfrm>
              <a:off x="750" y="4566"/>
              <a:ext cx="2734" cy="2734"/>
            </a:xfrm>
            <a:prstGeom prst="rect">
              <a:avLst/>
            </a:prstGeom>
            <a:noFill/>
            <a:ln>
              <a:noFill/>
            </a:ln>
          </p:spPr>
        </p:pic>
        <p:pic>
          <p:nvPicPr>
            <p:cNvPr id="97" name="Google Shape;97;p20"/>
            <p:cNvPicPr preferRelativeResize="0"/>
            <p:nvPr/>
          </p:nvPicPr>
          <p:blipFill rotWithShape="1">
            <a:blip r:embed="rId4"/>
            <a:srcRect/>
            <a:stretch>
              <a:fillRect/>
            </a:stretch>
          </p:blipFill>
          <p:spPr>
            <a:xfrm>
              <a:off x="6338" y="3929"/>
              <a:ext cx="1684" cy="1684"/>
            </a:xfrm>
            <a:prstGeom prst="rect">
              <a:avLst/>
            </a:prstGeom>
            <a:noFill/>
            <a:ln>
              <a:noFill/>
            </a:ln>
          </p:spPr>
        </p:pic>
        <p:pic>
          <p:nvPicPr>
            <p:cNvPr id="98" name="Google Shape;98;p20"/>
            <p:cNvPicPr preferRelativeResize="0"/>
            <p:nvPr/>
          </p:nvPicPr>
          <p:blipFill rotWithShape="1">
            <a:blip r:embed="rId5"/>
            <a:srcRect/>
            <a:stretch>
              <a:fillRect/>
            </a:stretch>
          </p:blipFill>
          <p:spPr>
            <a:xfrm>
              <a:off x="11594" y="2741"/>
              <a:ext cx="2656" cy="2656"/>
            </a:xfrm>
            <a:prstGeom prst="rect">
              <a:avLst/>
            </a:prstGeom>
            <a:noFill/>
            <a:ln>
              <a:noFill/>
            </a:ln>
          </p:spPr>
        </p:pic>
        <p:cxnSp>
          <p:nvCxnSpPr>
            <p:cNvPr id="99" name="Google Shape;99;p20"/>
            <p:cNvCxnSpPr>
              <a:stCxn id="95" idx="3"/>
              <a:endCxn id="94" idx="1"/>
            </p:cNvCxnSpPr>
            <p:nvPr/>
          </p:nvCxnSpPr>
          <p:spPr>
            <a:xfrm>
              <a:off x="3756" y="1886"/>
              <a:ext cx="1892" cy="2173"/>
            </a:xfrm>
            <a:prstGeom prst="straightConnector1">
              <a:avLst/>
            </a:prstGeom>
            <a:noFill/>
            <a:ln w="38100" cap="flat" cmpd="sng">
              <a:solidFill>
                <a:schemeClr val="accent1"/>
              </a:solidFill>
              <a:prstDash val="solid"/>
              <a:miter lim="800000"/>
              <a:headEnd type="none" w="sm" len="sm"/>
              <a:tailEnd type="triangle" w="med" len="med"/>
            </a:ln>
          </p:spPr>
        </p:cxnSp>
        <p:cxnSp>
          <p:nvCxnSpPr>
            <p:cNvPr id="100" name="Google Shape;100;p20"/>
            <p:cNvCxnSpPr>
              <a:stCxn id="96" idx="3"/>
              <a:endCxn id="94" idx="1"/>
            </p:cNvCxnSpPr>
            <p:nvPr/>
          </p:nvCxnSpPr>
          <p:spPr>
            <a:xfrm rot="10800000" flipH="1">
              <a:off x="3484" y="4060"/>
              <a:ext cx="2164" cy="1873"/>
            </a:xfrm>
            <a:prstGeom prst="straightConnector1">
              <a:avLst/>
            </a:prstGeom>
            <a:noFill/>
            <a:ln w="38100" cap="flat" cmpd="sng">
              <a:solidFill>
                <a:schemeClr val="accent1"/>
              </a:solidFill>
              <a:prstDash val="solid"/>
              <a:miter lim="800000"/>
              <a:headEnd type="none" w="sm" len="sm"/>
              <a:tailEnd type="triangle" w="med" len="med"/>
            </a:ln>
          </p:spPr>
        </p:cxnSp>
        <p:cxnSp>
          <p:nvCxnSpPr>
            <p:cNvPr id="101" name="Google Shape;101;p20"/>
            <p:cNvCxnSpPr>
              <a:stCxn id="94" idx="3"/>
              <a:endCxn id="98" idx="1"/>
            </p:cNvCxnSpPr>
            <p:nvPr/>
          </p:nvCxnSpPr>
          <p:spPr>
            <a:xfrm>
              <a:off x="10200" y="4060"/>
              <a:ext cx="1394" cy="10"/>
            </a:xfrm>
            <a:prstGeom prst="straightConnector1">
              <a:avLst/>
            </a:prstGeom>
            <a:noFill/>
            <a:ln w="38100" cap="flat" cmpd="sng">
              <a:solidFill>
                <a:schemeClr val="accent1"/>
              </a:solidFill>
              <a:prstDash val="solid"/>
              <a:miter lim="800000"/>
              <a:headEnd type="none" w="sm" len="sm"/>
              <a:tailEnd type="triangle" w="med" len="med"/>
            </a:ln>
          </p:spPr>
        </p:cxnSp>
        <p:sp>
          <p:nvSpPr>
            <p:cNvPr id="102" name="Google Shape;102;p20"/>
            <p:cNvSpPr txBox="1"/>
            <p:nvPr/>
          </p:nvSpPr>
          <p:spPr>
            <a:xfrm>
              <a:off x="230" y="680"/>
              <a:ext cx="1878" cy="57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b="0" i="0" u="none" strike="noStrike" cap="none">
                  <a:solidFill>
                    <a:schemeClr val="dk1"/>
                  </a:solidFill>
                  <a:latin typeface="Calibri" panose="020F0502020204030204"/>
                  <a:ea typeface="Calibri" panose="020F0502020204030204"/>
                  <a:cs typeface="Calibri" panose="020F0502020204030204"/>
                  <a:sym typeface="Calibri" panose="020F0502020204030204"/>
                </a:rPr>
                <a:t>Question</a:t>
              </a:r>
              <a:r>
                <a:rPr lang="en-US" altLang="en-GB" b="0" i="0" u="none" strike="noStrike" cap="none">
                  <a:solidFill>
                    <a:schemeClr val="dk1"/>
                  </a:solidFill>
                  <a:latin typeface="Calibri" panose="020F0502020204030204"/>
                  <a:ea typeface="Calibri" panose="020F0502020204030204"/>
                  <a:cs typeface="Calibri" panose="020F0502020204030204"/>
                  <a:sym typeface="Calibri" panose="020F0502020204030204"/>
                </a:rPr>
                <a:t> </a:t>
              </a:r>
              <a:r>
                <a:rPr lang="en-US" altLang="en-GB" b="1" i="0" u="none" strike="noStrike" cap="none">
                  <a:solidFill>
                    <a:schemeClr val="dk1"/>
                  </a:solidFill>
                  <a:latin typeface="Calibri" panose="020F0502020204030204"/>
                  <a:ea typeface="Calibri" panose="020F0502020204030204"/>
                  <a:cs typeface="Calibri" panose="020F0502020204030204"/>
                  <a:sym typeface="Calibri" panose="020F0502020204030204"/>
                </a:rPr>
                <a:t>Q</a:t>
              </a:r>
              <a:endParaRPr lang="en-US" altLang="en-GB" b="1"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3" name="Google Shape;103;p20"/>
            <p:cNvSpPr txBox="1"/>
            <p:nvPr/>
          </p:nvSpPr>
          <p:spPr>
            <a:xfrm>
              <a:off x="750" y="7147"/>
              <a:ext cx="3127" cy="69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alibri" panose="020F0502020204030204"/>
                  <a:ea typeface="Calibri" panose="020F0502020204030204"/>
                  <a:cs typeface="Calibri" panose="020F0502020204030204"/>
                  <a:sym typeface="Calibri" panose="020F0502020204030204"/>
                </a:rPr>
                <a:t>Passage / context</a:t>
              </a:r>
              <a:endParaRPr sz="1100"/>
            </a:p>
          </p:txBody>
        </p:sp>
        <p:sp>
          <p:nvSpPr>
            <p:cNvPr id="104" name="Google Shape;104;p20"/>
            <p:cNvSpPr txBox="1"/>
            <p:nvPr/>
          </p:nvSpPr>
          <p:spPr>
            <a:xfrm>
              <a:off x="12232" y="2152"/>
              <a:ext cx="1775" cy="69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dk1"/>
                  </a:solidFill>
                  <a:latin typeface="Calibri" panose="020F0502020204030204"/>
                  <a:ea typeface="Calibri" panose="020F0502020204030204"/>
                  <a:cs typeface="Calibri" panose="020F0502020204030204"/>
                  <a:sym typeface="Calibri" panose="020F0502020204030204"/>
                </a:rPr>
                <a:t>Answer</a:t>
              </a:r>
              <a:r>
                <a:rPr lang="en-US" altLang="en-GB" sz="1800">
                  <a:solidFill>
                    <a:schemeClr val="dk1"/>
                  </a:solidFill>
                  <a:latin typeface="Calibri" panose="020F0502020204030204"/>
                  <a:ea typeface="Calibri" panose="020F0502020204030204"/>
                  <a:cs typeface="Calibri" panose="020F0502020204030204"/>
                  <a:sym typeface="Calibri" panose="020F0502020204030204"/>
                </a:rPr>
                <a:t> </a:t>
              </a:r>
              <a:r>
                <a:rPr lang="en-US" altLang="en-GB" sz="1800" b="1">
                  <a:solidFill>
                    <a:schemeClr val="dk1"/>
                  </a:solidFill>
                  <a:latin typeface="Calibri" panose="020F0502020204030204"/>
                  <a:ea typeface="Calibri" panose="020F0502020204030204"/>
                  <a:cs typeface="Calibri" panose="020F0502020204030204"/>
                  <a:sym typeface="Calibri" panose="020F0502020204030204"/>
                </a:rPr>
                <a:t>A</a:t>
              </a:r>
              <a:endParaRPr lang="en-US" altLang="en-GB" sz="1800" b="1">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05" name="Google Shape;105;p20"/>
            <p:cNvSpPr txBox="1"/>
            <p:nvPr/>
          </p:nvSpPr>
          <p:spPr>
            <a:xfrm>
              <a:off x="7166" y="6152"/>
              <a:ext cx="2161" cy="69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b="1">
                  <a:solidFill>
                    <a:schemeClr val="dk1"/>
                  </a:solidFill>
                  <a:latin typeface="Calibri" panose="020F0502020204030204"/>
                  <a:ea typeface="Calibri" panose="020F0502020204030204"/>
                  <a:cs typeface="Calibri" panose="020F0502020204030204"/>
                  <a:sym typeface="Calibri" panose="020F0502020204030204"/>
                </a:rPr>
                <a:t>QA Model</a:t>
              </a:r>
              <a:endParaRPr sz="1100" b="1"/>
            </a:p>
          </p:txBody>
        </p:sp>
      </p:grpSp>
      <p:sp>
        <p:nvSpPr>
          <p:cNvPr id="2" name="Title 1"/>
          <p:cNvSpPr/>
          <p:nvPr>
            <p:ph type="title"/>
          </p:nvPr>
        </p:nvSpPr>
        <p:spPr>
          <a:xfrm>
            <a:off x="311785" y="357505"/>
            <a:ext cx="8520430" cy="762635"/>
          </a:xfrm>
        </p:spPr>
        <p:txBody>
          <a:bodyPr>
            <a:normAutofit fontScale="90000"/>
          </a:bodyPr>
          <a:p>
            <a:r>
              <a:rPr lang="en-US" altLang="en-GB"/>
              <a:t>Question answering QA</a:t>
            </a:r>
            <a:endParaRPr lang="en-US" alt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171450" y="273685"/>
            <a:ext cx="1512570" cy="2028825"/>
          </a:xfrm>
        </p:spPr>
        <p:txBody>
          <a:bodyPr/>
          <a:p>
            <a:r>
              <a:rPr lang="en-US" altLang="en-GB" sz="2000"/>
              <a:t>Named Entities Recognition NER </a:t>
            </a:r>
            <a:endParaRPr lang="en-US" altLang="en-GB" sz="2000"/>
          </a:p>
        </p:txBody>
      </p:sp>
      <p:pic>
        <p:nvPicPr>
          <p:cNvPr id="145" name="Google Shape;145;p27"/>
          <p:cNvPicPr preferRelativeResize="0"/>
          <p:nvPr/>
        </p:nvPicPr>
        <p:blipFill>
          <a:blip r:embed="rId1"/>
          <a:stretch>
            <a:fillRect/>
          </a:stretch>
        </p:blipFill>
        <p:spPr>
          <a:xfrm>
            <a:off x="1742178" y="0"/>
            <a:ext cx="7349399"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Part of Speech POS tagging </a:t>
            </a:r>
            <a:endParaRPr lang="en-US" altLang="en-GB"/>
          </a:p>
        </p:txBody>
      </p:sp>
      <p:sp>
        <p:nvSpPr>
          <p:cNvPr id="5" name="Rectangle 9"/>
          <p:cNvSpPr>
            <a:spLocks noChangeArrowheads="1"/>
          </p:cNvSpPr>
          <p:nvPr/>
        </p:nvSpPr>
        <p:spPr bwMode="auto">
          <a:xfrm>
            <a:off x="304800" y="2724150"/>
            <a:ext cx="8458200" cy="2286000"/>
          </a:xfrm>
          <a:prstGeom prst="rect">
            <a:avLst/>
          </a:prstGeom>
          <a:solidFill>
            <a:srgbClr val="BDFFCF"/>
          </a:solidFill>
          <a:ln w="9525">
            <a:solidFill>
              <a:schemeClr val="tx1"/>
            </a:solidFill>
            <a:miter lim="800000"/>
          </a:ln>
          <a:effectLst>
            <a:outerShdw blurRad="50800" dist="38100" dir="2700000" algn="tl" rotWithShape="0">
              <a:srgbClr val="000000">
                <a:alpha val="43000"/>
              </a:srgbClr>
            </a:outerShdw>
          </a:effectLst>
        </p:spPr>
        <p:txBody>
          <a:bodyPr wrap="none" anchor="ctr"/>
          <a:lstStyle/>
          <a:p>
            <a:endParaRPr lang="en-US" sz="1800"/>
          </a:p>
        </p:txBody>
      </p:sp>
      <p:sp>
        <p:nvSpPr>
          <p:cNvPr id="4" name="Rectangle 8"/>
          <p:cNvSpPr>
            <a:spLocks noChangeArrowheads="1"/>
          </p:cNvSpPr>
          <p:nvPr/>
        </p:nvSpPr>
        <p:spPr bwMode="auto">
          <a:xfrm>
            <a:off x="304800" y="285750"/>
            <a:ext cx="8458200" cy="2286000"/>
          </a:xfrm>
          <a:prstGeom prst="rect">
            <a:avLst/>
          </a:prstGeom>
          <a:solidFill>
            <a:srgbClr val="CADBFF"/>
          </a:solidFill>
          <a:ln w="9525">
            <a:solidFill>
              <a:schemeClr val="tx1"/>
            </a:solidFill>
            <a:miter lim="800000"/>
          </a:ln>
          <a:effectLst>
            <a:outerShdw blurRad="50800" dist="38100" dir="2700000" algn="tl" rotWithShape="0">
              <a:srgbClr val="000000">
                <a:alpha val="43000"/>
              </a:srgbClr>
            </a:outerShdw>
          </a:effectLst>
        </p:spPr>
        <p:txBody>
          <a:bodyPr wrap="none" anchor="ctr"/>
          <a:lstStyle/>
          <a:p>
            <a:endParaRPr lang="en-US" sz="1800" dirty="0">
              <a:solidFill>
                <a:srgbClr val="FF0000"/>
              </a:solidFill>
            </a:endParaRPr>
          </a:p>
        </p:txBody>
      </p:sp>
      <p:sp>
        <p:nvSpPr>
          <p:cNvPr id="6" name="Text Box 5"/>
          <p:cNvSpPr txBox="1">
            <a:spLocks noChangeArrowheads="1"/>
          </p:cNvSpPr>
          <p:nvPr/>
        </p:nvSpPr>
        <p:spPr bwMode="auto">
          <a:xfrm>
            <a:off x="304800" y="285750"/>
            <a:ext cx="8006715" cy="368300"/>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b="1" dirty="0"/>
              <a:t>Part of Speech POS Tagging for </a:t>
            </a:r>
            <a:r>
              <a:rPr lang="en-US" sz="1800" dirty="0"/>
              <a:t>words</a:t>
            </a:r>
            <a:endParaRPr lang="en-US" sz="1800" dirty="0"/>
          </a:p>
        </p:txBody>
      </p:sp>
      <p:sp>
        <p:nvSpPr>
          <p:cNvPr id="7" name="Text Box 7"/>
          <p:cNvSpPr txBox="1">
            <a:spLocks noChangeArrowheads="1"/>
          </p:cNvSpPr>
          <p:nvPr/>
        </p:nvSpPr>
        <p:spPr bwMode="auto">
          <a:xfrm>
            <a:off x="304800" y="2724151"/>
            <a:ext cx="3657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b="1" dirty="0"/>
              <a:t>Closed class </a:t>
            </a:r>
            <a:r>
              <a:rPr lang="en-US" sz="1800" dirty="0"/>
              <a:t>("function")</a:t>
            </a:r>
            <a:endParaRPr lang="en-US" sz="1800" dirty="0"/>
          </a:p>
        </p:txBody>
      </p:sp>
      <p:sp>
        <p:nvSpPr>
          <p:cNvPr id="8" name="Rectangle 10"/>
          <p:cNvSpPr>
            <a:spLocks noChangeArrowheads="1"/>
          </p:cNvSpPr>
          <p:nvPr/>
        </p:nvSpPr>
        <p:spPr bwMode="auto">
          <a:xfrm>
            <a:off x="381000" y="666750"/>
            <a:ext cx="2667000" cy="1828800"/>
          </a:xfrm>
          <a:prstGeom prst="rect">
            <a:avLst/>
          </a:prstGeom>
          <a:solidFill>
            <a:srgbClr val="ECF3FF"/>
          </a:solidFill>
          <a:ln w="9525">
            <a:solidFill>
              <a:schemeClr val="tx1"/>
            </a:solidFill>
            <a:miter lim="800000"/>
          </a:ln>
        </p:spPr>
        <p:txBody>
          <a:bodyPr wrap="none" anchor="ctr"/>
          <a:lstStyle/>
          <a:p>
            <a:endParaRPr lang="en-US" sz="1800"/>
          </a:p>
        </p:txBody>
      </p:sp>
      <p:sp>
        <p:nvSpPr>
          <p:cNvPr id="9" name="Text Box 11"/>
          <p:cNvSpPr txBox="1">
            <a:spLocks noChangeArrowheads="1"/>
          </p:cNvSpPr>
          <p:nvPr/>
        </p:nvSpPr>
        <p:spPr bwMode="auto">
          <a:xfrm>
            <a:off x="381000" y="681039"/>
            <a:ext cx="14478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Nouns</a:t>
            </a:r>
            <a:endParaRPr lang="en-US" sz="1800"/>
          </a:p>
        </p:txBody>
      </p:sp>
      <p:sp>
        <p:nvSpPr>
          <p:cNvPr id="10" name="Rectangle 12"/>
          <p:cNvSpPr>
            <a:spLocks noChangeArrowheads="1"/>
          </p:cNvSpPr>
          <p:nvPr/>
        </p:nvSpPr>
        <p:spPr bwMode="auto">
          <a:xfrm>
            <a:off x="3124200" y="666750"/>
            <a:ext cx="1600200" cy="3581400"/>
          </a:xfrm>
          <a:prstGeom prst="rect">
            <a:avLst/>
          </a:prstGeom>
          <a:solidFill>
            <a:srgbClr val="ECF3FF"/>
          </a:solidFill>
          <a:ln w="9525">
            <a:solidFill>
              <a:schemeClr val="tx1"/>
            </a:solidFill>
            <a:miter lim="800000"/>
          </a:ln>
          <a:effectLst>
            <a:outerShdw blurRad="50800" dist="38100" dir="2700000" algn="tl" rotWithShape="0">
              <a:srgbClr val="000000">
                <a:alpha val="43000"/>
              </a:srgbClr>
            </a:outerShdw>
          </a:effectLst>
        </p:spPr>
        <p:txBody>
          <a:bodyPr wrap="none" anchor="ctr"/>
          <a:lstStyle/>
          <a:p>
            <a:endParaRPr lang="en-US" sz="1800"/>
          </a:p>
        </p:txBody>
      </p:sp>
      <p:sp>
        <p:nvSpPr>
          <p:cNvPr id="11" name="Text Box 13"/>
          <p:cNvSpPr txBox="1">
            <a:spLocks noChangeArrowheads="1"/>
          </p:cNvSpPr>
          <p:nvPr/>
        </p:nvSpPr>
        <p:spPr bwMode="auto">
          <a:xfrm>
            <a:off x="3124200" y="681039"/>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Verbs</a:t>
            </a:r>
            <a:endParaRPr lang="en-US" sz="1800"/>
          </a:p>
        </p:txBody>
      </p:sp>
      <p:sp>
        <p:nvSpPr>
          <p:cNvPr id="12" name="Rectangle 14"/>
          <p:cNvSpPr>
            <a:spLocks noChangeArrowheads="1"/>
          </p:cNvSpPr>
          <p:nvPr/>
        </p:nvSpPr>
        <p:spPr bwMode="auto">
          <a:xfrm>
            <a:off x="457200" y="1123950"/>
            <a:ext cx="1219200" cy="1219200"/>
          </a:xfrm>
          <a:prstGeom prst="rect">
            <a:avLst/>
          </a:prstGeom>
          <a:noFill/>
          <a:ln w="9525">
            <a:solidFill>
              <a:schemeClr val="tx1"/>
            </a:solidFill>
            <a:miter lim="800000"/>
          </a:ln>
        </p:spPr>
        <p:txBody>
          <a:bodyPr wrap="none" anchor="ctr"/>
          <a:lstStyle/>
          <a:p>
            <a:endParaRPr lang="en-US" sz="1800"/>
          </a:p>
        </p:txBody>
      </p:sp>
      <p:sp>
        <p:nvSpPr>
          <p:cNvPr id="13" name="Text Box 15"/>
          <p:cNvSpPr txBox="1">
            <a:spLocks noChangeArrowheads="1"/>
          </p:cNvSpPr>
          <p:nvPr/>
        </p:nvSpPr>
        <p:spPr bwMode="auto">
          <a:xfrm>
            <a:off x="457200" y="1138238"/>
            <a:ext cx="10668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dirty="0"/>
              <a:t>Proper</a:t>
            </a:r>
            <a:endParaRPr lang="en-US" sz="1800" dirty="0"/>
          </a:p>
        </p:txBody>
      </p:sp>
      <p:sp>
        <p:nvSpPr>
          <p:cNvPr id="14" name="Rectangle 16"/>
          <p:cNvSpPr>
            <a:spLocks noChangeArrowheads="1"/>
          </p:cNvSpPr>
          <p:nvPr/>
        </p:nvSpPr>
        <p:spPr bwMode="auto">
          <a:xfrm>
            <a:off x="1752600" y="1123950"/>
            <a:ext cx="1219200" cy="1219200"/>
          </a:xfrm>
          <a:prstGeom prst="rect">
            <a:avLst/>
          </a:prstGeom>
          <a:noFill/>
          <a:ln w="9525">
            <a:solidFill>
              <a:schemeClr val="tx1"/>
            </a:solidFill>
            <a:miter lim="800000"/>
          </a:ln>
        </p:spPr>
        <p:txBody>
          <a:bodyPr wrap="none" anchor="ctr"/>
          <a:lstStyle/>
          <a:p>
            <a:endParaRPr lang="en-US" sz="1800"/>
          </a:p>
        </p:txBody>
      </p:sp>
      <p:sp>
        <p:nvSpPr>
          <p:cNvPr id="15" name="Text Box 17"/>
          <p:cNvSpPr txBox="1">
            <a:spLocks noChangeArrowheads="1"/>
          </p:cNvSpPr>
          <p:nvPr/>
        </p:nvSpPr>
        <p:spPr bwMode="auto">
          <a:xfrm>
            <a:off x="1752600" y="1138238"/>
            <a:ext cx="1371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Common</a:t>
            </a:r>
            <a:endParaRPr lang="en-US" sz="1800"/>
          </a:p>
        </p:txBody>
      </p:sp>
      <p:sp>
        <p:nvSpPr>
          <p:cNvPr id="16" name="Rectangle 18"/>
          <p:cNvSpPr>
            <a:spLocks noChangeArrowheads="1"/>
          </p:cNvSpPr>
          <p:nvPr/>
        </p:nvSpPr>
        <p:spPr bwMode="auto">
          <a:xfrm>
            <a:off x="3276600" y="2876550"/>
            <a:ext cx="1219200" cy="1219200"/>
          </a:xfrm>
          <a:prstGeom prst="rect">
            <a:avLst/>
          </a:prstGeom>
          <a:solidFill>
            <a:srgbClr val="E3FFE7"/>
          </a:solidFill>
          <a:ln w="9525">
            <a:solidFill>
              <a:schemeClr val="tx1"/>
            </a:solidFill>
            <a:miter lim="800000"/>
          </a:ln>
        </p:spPr>
        <p:txBody>
          <a:bodyPr wrap="none" anchor="ctr"/>
          <a:lstStyle/>
          <a:p>
            <a:endParaRPr lang="en-US" sz="1800"/>
          </a:p>
        </p:txBody>
      </p:sp>
      <p:sp>
        <p:nvSpPr>
          <p:cNvPr id="17" name="Text Box 19"/>
          <p:cNvSpPr txBox="1">
            <a:spLocks noChangeArrowheads="1"/>
          </p:cNvSpPr>
          <p:nvPr/>
        </p:nvSpPr>
        <p:spPr bwMode="auto">
          <a:xfrm>
            <a:off x="3276600" y="2890838"/>
            <a:ext cx="10668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dirty="0"/>
              <a:t>Auxiliary</a:t>
            </a:r>
            <a:endParaRPr lang="en-US" sz="1800" dirty="0"/>
          </a:p>
        </p:txBody>
      </p:sp>
      <p:sp>
        <p:nvSpPr>
          <p:cNvPr id="18" name="Rectangle 20"/>
          <p:cNvSpPr>
            <a:spLocks noChangeArrowheads="1"/>
          </p:cNvSpPr>
          <p:nvPr/>
        </p:nvSpPr>
        <p:spPr bwMode="auto">
          <a:xfrm>
            <a:off x="3276600" y="1123950"/>
            <a:ext cx="1219200" cy="1219200"/>
          </a:xfrm>
          <a:prstGeom prst="rect">
            <a:avLst/>
          </a:prstGeom>
          <a:solidFill>
            <a:srgbClr val="EAFFF5"/>
          </a:solidFill>
          <a:ln w="9525">
            <a:solidFill>
              <a:schemeClr val="tx1"/>
            </a:solidFill>
            <a:miter lim="800000"/>
          </a:ln>
        </p:spPr>
        <p:txBody>
          <a:bodyPr wrap="none" anchor="ctr"/>
          <a:lstStyle/>
          <a:p>
            <a:endParaRPr lang="en-US" sz="1800"/>
          </a:p>
        </p:txBody>
      </p:sp>
      <p:sp>
        <p:nvSpPr>
          <p:cNvPr id="19" name="Text Box 21"/>
          <p:cNvSpPr txBox="1">
            <a:spLocks noChangeArrowheads="1"/>
          </p:cNvSpPr>
          <p:nvPr/>
        </p:nvSpPr>
        <p:spPr bwMode="auto">
          <a:xfrm>
            <a:off x="3276600" y="1138239"/>
            <a:ext cx="10668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Main</a:t>
            </a:r>
            <a:endParaRPr lang="en-US" sz="1800"/>
          </a:p>
        </p:txBody>
      </p:sp>
      <p:sp>
        <p:nvSpPr>
          <p:cNvPr id="20" name="Rectangle 22"/>
          <p:cNvSpPr>
            <a:spLocks noChangeArrowheads="1"/>
          </p:cNvSpPr>
          <p:nvPr/>
        </p:nvSpPr>
        <p:spPr bwMode="auto">
          <a:xfrm>
            <a:off x="4876800" y="666750"/>
            <a:ext cx="3124200" cy="457200"/>
          </a:xfrm>
          <a:prstGeom prst="rect">
            <a:avLst/>
          </a:prstGeom>
          <a:solidFill>
            <a:srgbClr val="ECF3FF"/>
          </a:solidFill>
          <a:ln w="9525">
            <a:solidFill>
              <a:schemeClr val="tx1"/>
            </a:solidFill>
            <a:miter lim="800000"/>
          </a:ln>
        </p:spPr>
        <p:txBody>
          <a:bodyPr wrap="none" anchor="ctr"/>
          <a:lstStyle/>
          <a:p>
            <a:endParaRPr lang="en-US" sz="1800"/>
          </a:p>
        </p:txBody>
      </p:sp>
      <p:sp>
        <p:nvSpPr>
          <p:cNvPr id="21" name="Text Box 23"/>
          <p:cNvSpPr txBox="1">
            <a:spLocks noChangeArrowheads="1"/>
          </p:cNvSpPr>
          <p:nvPr/>
        </p:nvSpPr>
        <p:spPr bwMode="auto">
          <a:xfrm>
            <a:off x="4876800" y="681039"/>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Adjectives</a:t>
            </a:r>
            <a:endParaRPr lang="en-US" sz="1800"/>
          </a:p>
        </p:txBody>
      </p:sp>
      <p:sp>
        <p:nvSpPr>
          <p:cNvPr id="22" name="Rectangle 24"/>
          <p:cNvSpPr>
            <a:spLocks noChangeArrowheads="1"/>
          </p:cNvSpPr>
          <p:nvPr/>
        </p:nvSpPr>
        <p:spPr bwMode="auto">
          <a:xfrm>
            <a:off x="4876800" y="1200150"/>
            <a:ext cx="3124200" cy="457200"/>
          </a:xfrm>
          <a:prstGeom prst="rect">
            <a:avLst/>
          </a:prstGeom>
          <a:solidFill>
            <a:srgbClr val="ECF3FF"/>
          </a:solidFill>
          <a:ln w="9525">
            <a:solidFill>
              <a:schemeClr val="tx1"/>
            </a:solidFill>
            <a:miter lim="800000"/>
          </a:ln>
        </p:spPr>
        <p:txBody>
          <a:bodyPr wrap="none" anchor="ctr"/>
          <a:lstStyle/>
          <a:p>
            <a:endParaRPr lang="en-US" sz="1800"/>
          </a:p>
        </p:txBody>
      </p:sp>
      <p:sp>
        <p:nvSpPr>
          <p:cNvPr id="23" name="Text Box 25"/>
          <p:cNvSpPr txBox="1">
            <a:spLocks noChangeArrowheads="1"/>
          </p:cNvSpPr>
          <p:nvPr/>
        </p:nvSpPr>
        <p:spPr bwMode="auto">
          <a:xfrm>
            <a:off x="4876800" y="1214439"/>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Adverbs</a:t>
            </a:r>
            <a:endParaRPr lang="en-US" sz="1800"/>
          </a:p>
        </p:txBody>
      </p:sp>
      <p:sp>
        <p:nvSpPr>
          <p:cNvPr id="24" name="Rectangle 26"/>
          <p:cNvSpPr>
            <a:spLocks noChangeArrowheads="1"/>
          </p:cNvSpPr>
          <p:nvPr/>
        </p:nvSpPr>
        <p:spPr bwMode="auto">
          <a:xfrm>
            <a:off x="4876800" y="3257550"/>
            <a:ext cx="2362200" cy="457200"/>
          </a:xfrm>
          <a:prstGeom prst="rect">
            <a:avLst/>
          </a:prstGeom>
          <a:solidFill>
            <a:srgbClr val="E3FFE7"/>
          </a:solidFill>
          <a:ln w="9525">
            <a:solidFill>
              <a:schemeClr val="tx1"/>
            </a:solidFill>
            <a:miter lim="800000"/>
          </a:ln>
        </p:spPr>
        <p:txBody>
          <a:bodyPr wrap="none" anchor="ctr"/>
          <a:lstStyle/>
          <a:p>
            <a:endParaRPr lang="en-US" sz="1800"/>
          </a:p>
        </p:txBody>
      </p:sp>
      <p:sp>
        <p:nvSpPr>
          <p:cNvPr id="25" name="Text Box 27"/>
          <p:cNvSpPr txBox="1">
            <a:spLocks noChangeArrowheads="1"/>
          </p:cNvSpPr>
          <p:nvPr/>
        </p:nvSpPr>
        <p:spPr bwMode="auto">
          <a:xfrm>
            <a:off x="4876800" y="3271838"/>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Prepositions</a:t>
            </a:r>
            <a:endParaRPr lang="en-US" sz="1800"/>
          </a:p>
        </p:txBody>
      </p:sp>
      <p:sp>
        <p:nvSpPr>
          <p:cNvPr id="26" name="Rectangle 28"/>
          <p:cNvSpPr>
            <a:spLocks noChangeArrowheads="1"/>
          </p:cNvSpPr>
          <p:nvPr/>
        </p:nvSpPr>
        <p:spPr bwMode="auto">
          <a:xfrm>
            <a:off x="4876800" y="3790950"/>
            <a:ext cx="2362200" cy="457200"/>
          </a:xfrm>
          <a:prstGeom prst="rect">
            <a:avLst/>
          </a:prstGeom>
          <a:solidFill>
            <a:srgbClr val="E3FFE7"/>
          </a:solidFill>
          <a:ln w="9525">
            <a:solidFill>
              <a:schemeClr val="tx1"/>
            </a:solidFill>
            <a:miter lim="800000"/>
          </a:ln>
        </p:spPr>
        <p:txBody>
          <a:bodyPr wrap="none" anchor="ctr"/>
          <a:lstStyle/>
          <a:p>
            <a:endParaRPr lang="en-US" sz="1800"/>
          </a:p>
        </p:txBody>
      </p:sp>
      <p:sp>
        <p:nvSpPr>
          <p:cNvPr id="27" name="Text Box 29"/>
          <p:cNvSpPr txBox="1">
            <a:spLocks noChangeArrowheads="1"/>
          </p:cNvSpPr>
          <p:nvPr/>
        </p:nvSpPr>
        <p:spPr bwMode="auto">
          <a:xfrm>
            <a:off x="4876800" y="3805239"/>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dirty="0"/>
              <a:t>Particles</a:t>
            </a:r>
            <a:endParaRPr lang="en-US" sz="1800" dirty="0"/>
          </a:p>
        </p:txBody>
      </p:sp>
      <p:sp>
        <p:nvSpPr>
          <p:cNvPr id="28" name="Rectangle 30"/>
          <p:cNvSpPr>
            <a:spLocks noChangeArrowheads="1"/>
          </p:cNvSpPr>
          <p:nvPr/>
        </p:nvSpPr>
        <p:spPr bwMode="auto">
          <a:xfrm>
            <a:off x="457200" y="3257550"/>
            <a:ext cx="2362200" cy="457200"/>
          </a:xfrm>
          <a:prstGeom prst="rect">
            <a:avLst/>
          </a:prstGeom>
          <a:solidFill>
            <a:srgbClr val="E3FFE7"/>
          </a:solidFill>
          <a:ln w="9525">
            <a:solidFill>
              <a:schemeClr val="tx1"/>
            </a:solidFill>
            <a:miter lim="800000"/>
          </a:ln>
        </p:spPr>
        <p:txBody>
          <a:bodyPr wrap="none" anchor="ctr"/>
          <a:lstStyle/>
          <a:p>
            <a:endParaRPr lang="en-US" sz="1800"/>
          </a:p>
        </p:txBody>
      </p:sp>
      <p:sp>
        <p:nvSpPr>
          <p:cNvPr id="29" name="Text Box 31"/>
          <p:cNvSpPr txBox="1">
            <a:spLocks noChangeArrowheads="1"/>
          </p:cNvSpPr>
          <p:nvPr/>
        </p:nvSpPr>
        <p:spPr bwMode="auto">
          <a:xfrm>
            <a:off x="457200" y="3271838"/>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Determiners</a:t>
            </a:r>
            <a:endParaRPr lang="en-US" sz="1800"/>
          </a:p>
        </p:txBody>
      </p:sp>
      <p:sp>
        <p:nvSpPr>
          <p:cNvPr id="30" name="Rectangle 32"/>
          <p:cNvSpPr>
            <a:spLocks noChangeArrowheads="1"/>
          </p:cNvSpPr>
          <p:nvPr/>
        </p:nvSpPr>
        <p:spPr bwMode="auto">
          <a:xfrm>
            <a:off x="457200" y="3790950"/>
            <a:ext cx="2362200" cy="457200"/>
          </a:xfrm>
          <a:prstGeom prst="rect">
            <a:avLst/>
          </a:prstGeom>
          <a:solidFill>
            <a:srgbClr val="E3FFE7"/>
          </a:solidFill>
          <a:ln w="9525">
            <a:solidFill>
              <a:schemeClr val="tx1"/>
            </a:solidFill>
            <a:miter lim="800000"/>
          </a:ln>
        </p:spPr>
        <p:txBody>
          <a:bodyPr wrap="none" anchor="ctr"/>
          <a:lstStyle/>
          <a:p>
            <a:endParaRPr lang="en-US" sz="1800"/>
          </a:p>
        </p:txBody>
      </p:sp>
      <p:sp>
        <p:nvSpPr>
          <p:cNvPr id="31" name="Text Box 33"/>
          <p:cNvSpPr txBox="1">
            <a:spLocks noChangeArrowheads="1"/>
          </p:cNvSpPr>
          <p:nvPr/>
        </p:nvSpPr>
        <p:spPr bwMode="auto">
          <a:xfrm>
            <a:off x="457200" y="3805238"/>
            <a:ext cx="1752600" cy="368300"/>
          </a:xfrm>
          <a:prstGeom prst="rect">
            <a:avLst/>
          </a:prstGeom>
          <a:solidFill>
            <a:srgbClr val="EAFFF5"/>
          </a:solid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Conjunctions</a:t>
            </a:r>
            <a:endParaRPr lang="en-US" sz="1800"/>
          </a:p>
        </p:txBody>
      </p:sp>
      <p:sp>
        <p:nvSpPr>
          <p:cNvPr id="32" name="Rectangle 34"/>
          <p:cNvSpPr>
            <a:spLocks noChangeArrowheads="1"/>
          </p:cNvSpPr>
          <p:nvPr/>
        </p:nvSpPr>
        <p:spPr bwMode="auto">
          <a:xfrm>
            <a:off x="457200" y="4324350"/>
            <a:ext cx="2362200" cy="457200"/>
          </a:xfrm>
          <a:prstGeom prst="rect">
            <a:avLst/>
          </a:prstGeom>
          <a:solidFill>
            <a:srgbClr val="E3FFE7"/>
          </a:solidFill>
          <a:ln w="9525">
            <a:solidFill>
              <a:schemeClr val="tx1"/>
            </a:solidFill>
            <a:miter lim="800000"/>
          </a:ln>
        </p:spPr>
        <p:txBody>
          <a:bodyPr wrap="none" anchor="ctr"/>
          <a:lstStyle/>
          <a:p>
            <a:endParaRPr lang="en-US" sz="1800"/>
          </a:p>
        </p:txBody>
      </p:sp>
      <p:sp>
        <p:nvSpPr>
          <p:cNvPr id="33" name="Text Box 35"/>
          <p:cNvSpPr txBox="1">
            <a:spLocks noChangeArrowheads="1"/>
          </p:cNvSpPr>
          <p:nvPr/>
        </p:nvSpPr>
        <p:spPr bwMode="auto">
          <a:xfrm>
            <a:off x="457200" y="4338639"/>
            <a:ext cx="17526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Pronouns</a:t>
            </a:r>
            <a:endParaRPr lang="en-US" sz="1800"/>
          </a:p>
        </p:txBody>
      </p:sp>
      <p:sp>
        <p:nvSpPr>
          <p:cNvPr id="34" name="Text Box 36"/>
          <p:cNvSpPr txBox="1">
            <a:spLocks noChangeArrowheads="1"/>
          </p:cNvSpPr>
          <p:nvPr/>
        </p:nvSpPr>
        <p:spPr bwMode="auto">
          <a:xfrm>
            <a:off x="7086600" y="2190750"/>
            <a:ext cx="14478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i="1" dirty="0">
                <a:solidFill>
                  <a:srgbClr val="FF3300"/>
                </a:solidFill>
              </a:rPr>
              <a:t>… more</a:t>
            </a:r>
            <a:endParaRPr lang="en-US" sz="1800" i="1" dirty="0">
              <a:solidFill>
                <a:srgbClr val="FF3300"/>
              </a:solidFill>
            </a:endParaRPr>
          </a:p>
        </p:txBody>
      </p:sp>
      <p:sp>
        <p:nvSpPr>
          <p:cNvPr id="35" name="Text Box 37"/>
          <p:cNvSpPr txBox="1">
            <a:spLocks noChangeArrowheads="1"/>
          </p:cNvSpPr>
          <p:nvPr/>
        </p:nvSpPr>
        <p:spPr bwMode="auto">
          <a:xfrm>
            <a:off x="7467600" y="3790951"/>
            <a:ext cx="11430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i="1" dirty="0">
                <a:solidFill>
                  <a:srgbClr val="FF3300"/>
                </a:solidFill>
              </a:rPr>
              <a:t>… more</a:t>
            </a:r>
            <a:endParaRPr lang="en-US" sz="1800" i="1" dirty="0">
              <a:solidFill>
                <a:srgbClr val="FF3300"/>
              </a:solidFill>
            </a:endParaRPr>
          </a:p>
        </p:txBody>
      </p:sp>
      <p:sp>
        <p:nvSpPr>
          <p:cNvPr id="36" name="Text Box 38"/>
          <p:cNvSpPr txBox="1">
            <a:spLocks noChangeArrowheads="1"/>
          </p:cNvSpPr>
          <p:nvPr/>
        </p:nvSpPr>
        <p:spPr bwMode="auto">
          <a:xfrm>
            <a:off x="533400" y="1560513"/>
            <a:ext cx="1066800" cy="6324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Janet</a:t>
            </a:r>
            <a:endParaRPr lang="en-US" sz="1600" i="1" dirty="0">
              <a:solidFill>
                <a:schemeClr val="accent2"/>
              </a:solidFill>
            </a:endParaRPr>
          </a:p>
          <a:p>
            <a:pPr eaLnBrk="1" hangingPunct="1">
              <a:spcBef>
                <a:spcPct val="20000"/>
              </a:spcBef>
            </a:pPr>
            <a:r>
              <a:rPr lang="en-US" sz="1600" i="1" dirty="0">
                <a:solidFill>
                  <a:schemeClr val="accent2"/>
                </a:solidFill>
              </a:rPr>
              <a:t>Italy</a:t>
            </a:r>
            <a:endParaRPr lang="en-US" sz="1600" i="1" dirty="0">
              <a:solidFill>
                <a:schemeClr val="accent2"/>
              </a:solidFill>
            </a:endParaRPr>
          </a:p>
        </p:txBody>
      </p:sp>
      <p:sp>
        <p:nvSpPr>
          <p:cNvPr id="37" name="Text Box 39"/>
          <p:cNvSpPr txBox="1">
            <a:spLocks noChangeArrowheads="1"/>
          </p:cNvSpPr>
          <p:nvPr/>
        </p:nvSpPr>
        <p:spPr bwMode="auto">
          <a:xfrm>
            <a:off x="1828800" y="1560514"/>
            <a:ext cx="1066800" cy="6324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cat,  cats</a:t>
            </a:r>
            <a:endParaRPr lang="en-US" sz="1600" i="1" dirty="0">
              <a:solidFill>
                <a:schemeClr val="accent2"/>
              </a:solidFill>
            </a:endParaRPr>
          </a:p>
          <a:p>
            <a:pPr eaLnBrk="1" hangingPunct="1">
              <a:spcBef>
                <a:spcPct val="20000"/>
              </a:spcBef>
            </a:pPr>
            <a:r>
              <a:rPr lang="en-US" sz="1600" i="1" dirty="0">
                <a:solidFill>
                  <a:schemeClr val="accent2"/>
                </a:solidFill>
              </a:rPr>
              <a:t>mango</a:t>
            </a:r>
            <a:endParaRPr lang="en-US" sz="1600" i="1" dirty="0">
              <a:solidFill>
                <a:schemeClr val="accent2"/>
              </a:solidFill>
            </a:endParaRPr>
          </a:p>
        </p:txBody>
      </p:sp>
      <p:sp>
        <p:nvSpPr>
          <p:cNvPr id="38" name="Text Box 40"/>
          <p:cNvSpPr txBox="1">
            <a:spLocks noChangeArrowheads="1"/>
          </p:cNvSpPr>
          <p:nvPr/>
        </p:nvSpPr>
        <p:spPr bwMode="auto">
          <a:xfrm>
            <a:off x="3352800" y="1581151"/>
            <a:ext cx="1143000" cy="6324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eat</a:t>
            </a:r>
            <a:endParaRPr lang="en-US" sz="1600" i="1" dirty="0">
              <a:solidFill>
                <a:schemeClr val="accent2"/>
              </a:solidFill>
            </a:endParaRPr>
          </a:p>
          <a:p>
            <a:pPr eaLnBrk="1" hangingPunct="1">
              <a:spcBef>
                <a:spcPct val="20000"/>
              </a:spcBef>
            </a:pPr>
            <a:r>
              <a:rPr lang="en-US" sz="1600" i="1" dirty="0">
                <a:solidFill>
                  <a:schemeClr val="accent2"/>
                </a:solidFill>
              </a:rPr>
              <a:t>went</a:t>
            </a:r>
            <a:endParaRPr lang="en-US" sz="1600" i="1" dirty="0">
              <a:solidFill>
                <a:schemeClr val="accent2"/>
              </a:solidFill>
            </a:endParaRPr>
          </a:p>
        </p:txBody>
      </p:sp>
      <p:sp>
        <p:nvSpPr>
          <p:cNvPr id="39" name="Text Box 41"/>
          <p:cNvSpPr txBox="1">
            <a:spLocks noChangeArrowheads="1"/>
          </p:cNvSpPr>
          <p:nvPr/>
        </p:nvSpPr>
        <p:spPr bwMode="auto">
          <a:xfrm>
            <a:off x="3352800" y="3313113"/>
            <a:ext cx="1143000" cy="6324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a:solidFill>
                  <a:schemeClr val="accent2"/>
                </a:solidFill>
              </a:rPr>
              <a:t>can</a:t>
            </a:r>
            <a:endParaRPr lang="en-US" sz="1600" i="1">
              <a:solidFill>
                <a:schemeClr val="accent2"/>
              </a:solidFill>
            </a:endParaRPr>
          </a:p>
          <a:p>
            <a:pPr eaLnBrk="1" hangingPunct="1">
              <a:spcBef>
                <a:spcPct val="20000"/>
              </a:spcBef>
            </a:pPr>
            <a:r>
              <a:rPr lang="en-US" sz="1600" i="1">
                <a:solidFill>
                  <a:schemeClr val="accent2"/>
                </a:solidFill>
              </a:rPr>
              <a:t>had</a:t>
            </a:r>
            <a:endParaRPr lang="en-US" sz="1600" i="1">
              <a:solidFill>
                <a:schemeClr val="accent2"/>
              </a:solidFill>
            </a:endParaRPr>
          </a:p>
        </p:txBody>
      </p:sp>
      <p:sp>
        <p:nvSpPr>
          <p:cNvPr id="40" name="Text Box 42"/>
          <p:cNvSpPr txBox="1">
            <a:spLocks noChangeArrowheads="1"/>
          </p:cNvSpPr>
          <p:nvPr/>
        </p:nvSpPr>
        <p:spPr bwMode="auto">
          <a:xfrm>
            <a:off x="6172200" y="711201"/>
            <a:ext cx="1981200" cy="33718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old   green   tasty</a:t>
            </a:r>
            <a:endParaRPr lang="en-US" sz="1600" i="1" dirty="0">
              <a:solidFill>
                <a:schemeClr val="accent2"/>
              </a:solidFill>
            </a:endParaRPr>
          </a:p>
        </p:txBody>
      </p:sp>
      <p:sp>
        <p:nvSpPr>
          <p:cNvPr id="41" name="Text Box 43"/>
          <p:cNvSpPr txBox="1">
            <a:spLocks noChangeArrowheads="1"/>
          </p:cNvSpPr>
          <p:nvPr/>
        </p:nvSpPr>
        <p:spPr bwMode="auto">
          <a:xfrm>
            <a:off x="6172200" y="1244600"/>
            <a:ext cx="1828800" cy="337185"/>
          </a:xfrm>
          <a:prstGeom prst="rect">
            <a:avLst/>
          </a:prstGeom>
          <a:noFill/>
          <a:ln>
            <a:noFill/>
          </a:ln>
        </p:spPr>
        <p:txBody>
          <a:bodyPr wrap="square">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slowly yesterday</a:t>
            </a:r>
            <a:endParaRPr lang="en-US" sz="1600" i="1" dirty="0">
              <a:solidFill>
                <a:schemeClr val="accent2"/>
              </a:solidFill>
            </a:endParaRPr>
          </a:p>
        </p:txBody>
      </p:sp>
      <p:sp>
        <p:nvSpPr>
          <p:cNvPr id="42" name="Text Box 44"/>
          <p:cNvSpPr txBox="1">
            <a:spLocks noChangeArrowheads="1"/>
          </p:cNvSpPr>
          <p:nvPr/>
        </p:nvSpPr>
        <p:spPr bwMode="auto">
          <a:xfrm>
            <a:off x="6324600" y="3302000"/>
            <a:ext cx="1143000" cy="3371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a:solidFill>
                  <a:schemeClr val="accent2"/>
                </a:solidFill>
              </a:rPr>
              <a:t>to with</a:t>
            </a:r>
            <a:endParaRPr lang="en-US" sz="1600" i="1">
              <a:solidFill>
                <a:schemeClr val="accent2"/>
              </a:solidFill>
            </a:endParaRPr>
          </a:p>
        </p:txBody>
      </p:sp>
      <p:sp>
        <p:nvSpPr>
          <p:cNvPr id="43" name="Text Box 45"/>
          <p:cNvSpPr txBox="1">
            <a:spLocks noChangeArrowheads="1"/>
          </p:cNvSpPr>
          <p:nvPr/>
        </p:nvSpPr>
        <p:spPr bwMode="auto">
          <a:xfrm>
            <a:off x="6324600" y="3835400"/>
            <a:ext cx="1143000" cy="3371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off   up</a:t>
            </a:r>
            <a:endParaRPr lang="en-US" sz="1600" i="1" dirty="0">
              <a:solidFill>
                <a:schemeClr val="accent2"/>
              </a:solidFill>
            </a:endParaRPr>
          </a:p>
        </p:txBody>
      </p:sp>
      <p:sp>
        <p:nvSpPr>
          <p:cNvPr id="44" name="Text Box 46"/>
          <p:cNvSpPr txBox="1">
            <a:spLocks noChangeArrowheads="1"/>
          </p:cNvSpPr>
          <p:nvPr/>
        </p:nvSpPr>
        <p:spPr bwMode="auto">
          <a:xfrm>
            <a:off x="1752600" y="3302001"/>
            <a:ext cx="1143000" cy="3371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the some</a:t>
            </a:r>
            <a:endParaRPr lang="en-US" sz="1600" i="1" dirty="0">
              <a:solidFill>
                <a:schemeClr val="accent2"/>
              </a:solidFill>
            </a:endParaRPr>
          </a:p>
        </p:txBody>
      </p:sp>
      <p:sp>
        <p:nvSpPr>
          <p:cNvPr id="45" name="Text Box 47"/>
          <p:cNvSpPr txBox="1">
            <a:spLocks noChangeArrowheads="1"/>
          </p:cNvSpPr>
          <p:nvPr/>
        </p:nvSpPr>
        <p:spPr bwMode="auto">
          <a:xfrm>
            <a:off x="1905000" y="3835400"/>
            <a:ext cx="1143000" cy="3371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a:solidFill>
                  <a:schemeClr val="accent2"/>
                </a:solidFill>
              </a:rPr>
              <a:t>and or</a:t>
            </a:r>
            <a:endParaRPr lang="en-US" sz="1600" i="1">
              <a:solidFill>
                <a:schemeClr val="accent2"/>
              </a:solidFill>
            </a:endParaRPr>
          </a:p>
        </p:txBody>
      </p:sp>
      <p:sp>
        <p:nvSpPr>
          <p:cNvPr id="46" name="Text Box 48"/>
          <p:cNvSpPr txBox="1">
            <a:spLocks noChangeArrowheads="1"/>
          </p:cNvSpPr>
          <p:nvPr/>
        </p:nvSpPr>
        <p:spPr bwMode="auto">
          <a:xfrm>
            <a:off x="1905000" y="4368800"/>
            <a:ext cx="1143000" cy="3371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they its</a:t>
            </a:r>
            <a:endParaRPr lang="en-US" sz="1600" i="1" dirty="0">
              <a:solidFill>
                <a:schemeClr val="accent2"/>
              </a:solidFill>
            </a:endParaRPr>
          </a:p>
        </p:txBody>
      </p:sp>
      <p:sp>
        <p:nvSpPr>
          <p:cNvPr id="47" name="Rectangle 49"/>
          <p:cNvSpPr>
            <a:spLocks noChangeArrowheads="1"/>
          </p:cNvSpPr>
          <p:nvPr/>
        </p:nvSpPr>
        <p:spPr bwMode="auto">
          <a:xfrm>
            <a:off x="4876800" y="1885950"/>
            <a:ext cx="1219200" cy="1219200"/>
          </a:xfrm>
          <a:prstGeom prst="rect">
            <a:avLst/>
          </a:prstGeom>
          <a:solidFill>
            <a:srgbClr val="EAFFF5"/>
          </a:solidFill>
          <a:ln w="9525">
            <a:solidFill>
              <a:schemeClr val="tx1"/>
            </a:solidFill>
            <a:miter lim="800000"/>
          </a:ln>
        </p:spPr>
        <p:txBody>
          <a:bodyPr wrap="none" anchor="ctr"/>
          <a:lstStyle/>
          <a:p>
            <a:endParaRPr lang="en-US" sz="1800"/>
          </a:p>
        </p:txBody>
      </p:sp>
      <p:sp>
        <p:nvSpPr>
          <p:cNvPr id="48" name="Text Box 50"/>
          <p:cNvSpPr txBox="1">
            <a:spLocks noChangeArrowheads="1"/>
          </p:cNvSpPr>
          <p:nvPr/>
        </p:nvSpPr>
        <p:spPr bwMode="auto">
          <a:xfrm>
            <a:off x="4876800" y="1900238"/>
            <a:ext cx="1143000" cy="36830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a:t>Numbers</a:t>
            </a:r>
            <a:endParaRPr lang="en-US" sz="1800"/>
          </a:p>
        </p:txBody>
      </p:sp>
      <p:sp>
        <p:nvSpPr>
          <p:cNvPr id="49" name="Text Box 51"/>
          <p:cNvSpPr txBox="1">
            <a:spLocks noChangeArrowheads="1"/>
          </p:cNvSpPr>
          <p:nvPr/>
        </p:nvSpPr>
        <p:spPr bwMode="auto">
          <a:xfrm>
            <a:off x="4953000" y="2322514"/>
            <a:ext cx="1143000" cy="63246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a:solidFill>
                  <a:schemeClr val="accent2"/>
                </a:solidFill>
              </a:rPr>
              <a:t>122,312</a:t>
            </a:r>
            <a:endParaRPr lang="en-US" sz="1600" i="1">
              <a:solidFill>
                <a:schemeClr val="accent2"/>
              </a:solidFill>
            </a:endParaRPr>
          </a:p>
          <a:p>
            <a:pPr eaLnBrk="1" hangingPunct="1">
              <a:spcBef>
                <a:spcPct val="20000"/>
              </a:spcBef>
            </a:pPr>
            <a:r>
              <a:rPr lang="en-US" sz="1600" i="1">
                <a:solidFill>
                  <a:schemeClr val="accent2"/>
                </a:solidFill>
              </a:rPr>
              <a:t>one</a:t>
            </a:r>
            <a:endParaRPr lang="en-US" sz="1600" i="1">
              <a:solidFill>
                <a:schemeClr val="accent2"/>
              </a:solidFill>
            </a:endParaRPr>
          </a:p>
        </p:txBody>
      </p:sp>
      <p:sp>
        <p:nvSpPr>
          <p:cNvPr id="50" name="Rectangle 28"/>
          <p:cNvSpPr>
            <a:spLocks noChangeArrowheads="1"/>
          </p:cNvSpPr>
          <p:nvPr/>
        </p:nvSpPr>
        <p:spPr bwMode="auto">
          <a:xfrm>
            <a:off x="6221896" y="1714500"/>
            <a:ext cx="2362200" cy="457200"/>
          </a:xfrm>
          <a:prstGeom prst="rect">
            <a:avLst/>
          </a:prstGeom>
          <a:solidFill>
            <a:srgbClr val="DDF0FF"/>
          </a:solidFill>
          <a:ln w="9525">
            <a:solidFill>
              <a:schemeClr val="tx1"/>
            </a:solidFill>
            <a:miter lim="800000"/>
          </a:ln>
        </p:spPr>
        <p:txBody>
          <a:bodyPr wrap="none" anchor="ctr"/>
          <a:lstStyle/>
          <a:p>
            <a:r>
              <a:rPr lang="en-US" sz="1800" dirty="0">
                <a:latin typeface="Arial" panose="020B0604020202020204"/>
                <a:cs typeface="Arial" panose="020B0604020202020204"/>
              </a:rPr>
              <a:t>Interjections</a:t>
            </a:r>
            <a:endParaRPr lang="en-US" sz="1800" dirty="0">
              <a:latin typeface="Arial" panose="020B0604020202020204"/>
              <a:cs typeface="Arial" panose="020B0604020202020204"/>
            </a:endParaRPr>
          </a:p>
        </p:txBody>
      </p:sp>
      <p:sp>
        <p:nvSpPr>
          <p:cNvPr id="51" name="Text Box 45"/>
          <p:cNvSpPr txBox="1">
            <a:spLocks noChangeArrowheads="1"/>
          </p:cNvSpPr>
          <p:nvPr/>
        </p:nvSpPr>
        <p:spPr bwMode="auto">
          <a:xfrm>
            <a:off x="7543800" y="1790700"/>
            <a:ext cx="1143000" cy="33718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Arial" panose="020B0604020202020204" pitchFamily="34" charset="0"/>
                <a:ea typeface="MS PGothic" panose="020B0600070205080204" charset="-128"/>
              </a:defRPr>
            </a:lvl2pPr>
            <a:lvl3pPr eaLnBrk="0" hangingPunct="0">
              <a:defRPr sz="2400">
                <a:solidFill>
                  <a:schemeClr val="tx1"/>
                </a:solidFill>
                <a:latin typeface="Arial" panose="020B0604020202020204" pitchFamily="34" charset="0"/>
                <a:ea typeface="MS PGothic" panose="020B0600070205080204" charset="-128"/>
              </a:defRPr>
            </a:lvl3pPr>
            <a:lvl4pPr eaLnBrk="0" hangingPunct="0">
              <a:defRPr sz="2400">
                <a:solidFill>
                  <a:schemeClr val="tx1"/>
                </a:solidFill>
                <a:latin typeface="Arial" panose="020B0604020202020204" pitchFamily="34" charset="0"/>
                <a:ea typeface="MS PGothic" panose="020B0600070205080204" charset="-128"/>
              </a:defRPr>
            </a:lvl4pPr>
            <a:lvl5pPr eaLnBrk="0" hangingPunct="0">
              <a:defRPr sz="2400">
                <a:solidFill>
                  <a:schemeClr val="tx1"/>
                </a:solidFill>
                <a:latin typeface="Arial" panose="020B0604020202020204" pitchFamily="34" charset="0"/>
                <a:ea typeface="MS PGothic" panose="020B060007020508020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20000"/>
              </a:spcBef>
            </a:pPr>
            <a:r>
              <a:rPr lang="en-US" sz="1600" i="1" dirty="0">
                <a:solidFill>
                  <a:schemeClr val="accent2"/>
                </a:solidFill>
              </a:rPr>
              <a:t>Ow  hello</a:t>
            </a:r>
            <a:endParaRPr lang="en-US" sz="1600" i="1"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POS NN</a:t>
            </a:r>
            <a:endParaRPr lang="en-US" altLang="en-GB"/>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57350" y="1771650"/>
            <a:ext cx="5544368" cy="314865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1500">
                <a:sym typeface="+mn-ea"/>
              </a:rPr>
              <a:t>https://creativecommons.org/licenses/by-sa/2.0/legalcode</a:t>
            </a:r>
            <a:endParaRPr lang="en-US" sz="15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r>
              <a:rPr lang="en-US"/>
              <a:t>Speech and Language Processing Book (3rd ed. draft) by Dan Jurafsky and James H. Martin</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917406" y="389573"/>
            <a:ext cx="2921794" cy="414338"/>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z="750" smtClean="0"/>
            </a:fld>
            <a:endParaRPr lang="en-US" sz="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POS tags </a:t>
            </a:r>
            <a:endParaRPr lang="en-US" altLang="en-GB"/>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8675" y="1072515"/>
            <a:ext cx="6763385" cy="382143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9" name="Shape 169"/>
        <p:cNvGrpSpPr/>
        <p:nvPr/>
      </p:nvGrpSpPr>
      <p:grpSpPr>
        <a:xfrm>
          <a:off x="0" y="0"/>
          <a:ext cx="0" cy="0"/>
          <a:chOff x="0" y="0"/>
          <a:chExt cx="0" cy="0"/>
        </a:xfrm>
      </p:grpSpPr>
      <p:sp>
        <p:nvSpPr>
          <p:cNvPr id="170" name="Google Shape;170;p30"/>
          <p:cNvSpPr/>
          <p:nvPr/>
        </p:nvSpPr>
        <p:spPr>
          <a:xfrm>
            <a:off x="1191" y="0"/>
            <a:ext cx="9141600" cy="3182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30"/>
          <p:cNvSpPr txBox="1"/>
          <p:nvPr>
            <p:ph type="title"/>
          </p:nvPr>
        </p:nvSpPr>
        <p:spPr>
          <a:xfrm>
            <a:off x="969770" y="534896"/>
            <a:ext cx="7204500" cy="17391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Why is NLP Hard?</a:t>
            </a:r>
            <a:endParaRPr lang="en-GB" sz="41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72" name="Google Shape;172;p30" descr="Head with Gears"/>
          <p:cNvPicPr preferRelativeResize="0"/>
          <p:nvPr/>
        </p:nvPicPr>
        <p:blipFill rotWithShape="1">
          <a:blip r:embed="rId1"/>
          <a:srcRect/>
          <a:stretch>
            <a:fillRect/>
          </a:stretch>
        </p:blipFill>
        <p:spPr>
          <a:xfrm>
            <a:off x="4129567" y="3604022"/>
            <a:ext cx="884868" cy="8848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6" name="Shape 176"/>
        <p:cNvGrpSpPr/>
        <p:nvPr/>
      </p:nvGrpSpPr>
      <p:grpSpPr>
        <a:xfrm>
          <a:off x="0" y="0"/>
          <a:ext cx="0" cy="0"/>
          <a:chOff x="0" y="0"/>
          <a:chExt cx="0" cy="0"/>
        </a:xfrm>
      </p:grpSpPr>
      <p:sp>
        <p:nvSpPr>
          <p:cNvPr id="177" name="Google Shape;177;p31"/>
          <p:cNvSpPr/>
          <p:nvPr/>
        </p:nvSpPr>
        <p:spPr>
          <a:xfrm>
            <a:off x="252663" y="240883"/>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p31"/>
          <p:cNvSpPr txBox="1"/>
          <p:nvPr>
            <p:ph type="title"/>
          </p:nvPr>
        </p:nvSpPr>
        <p:spPr>
          <a:xfrm>
            <a:off x="505678" y="685800"/>
            <a:ext cx="2743200" cy="2165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a:t>
            </a:r>
            <a:endParaRPr lang="en-GB" sz="3600">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79" name="Google Shape;179;p31"/>
          <p:cNvCxnSpPr/>
          <p:nvPr/>
        </p:nvCxnSpPr>
        <p:spPr>
          <a:xfrm>
            <a:off x="893345" y="2932700"/>
            <a:ext cx="1940100" cy="0"/>
          </a:xfrm>
          <a:prstGeom prst="straightConnector1">
            <a:avLst/>
          </a:prstGeom>
          <a:noFill/>
          <a:ln w="22225" cap="flat" cmpd="sng">
            <a:solidFill>
              <a:srgbClr val="D9D9D9"/>
            </a:solidFill>
            <a:prstDash val="solid"/>
            <a:miter lim="800000"/>
            <a:headEnd type="none" w="sm" len="sm"/>
            <a:tailEnd type="none" w="sm" len="sm"/>
          </a:ln>
        </p:spPr>
      </p:cxnSp>
      <p:grpSp>
        <p:nvGrpSpPr>
          <p:cNvPr id="180" name="Google Shape;180;p31"/>
          <p:cNvGrpSpPr/>
          <p:nvPr/>
        </p:nvGrpSpPr>
        <p:grpSpPr>
          <a:xfrm>
            <a:off x="3895725" y="358793"/>
            <a:ext cx="4885200" cy="4402782"/>
            <a:chOff x="0" y="7467"/>
            <a:chExt cx="6513600" cy="5870376"/>
          </a:xfrm>
        </p:grpSpPr>
        <p:sp>
          <p:nvSpPr>
            <p:cNvPr id="181" name="Google Shape;181;p31"/>
            <p:cNvSpPr/>
            <p:nvPr/>
          </p:nvSpPr>
          <p:spPr>
            <a:xfrm>
              <a:off x="0" y="7467"/>
              <a:ext cx="6513600" cy="948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2" name="Google Shape;182;p31"/>
            <p:cNvSpPr/>
            <p:nvPr/>
          </p:nvSpPr>
          <p:spPr>
            <a:xfrm>
              <a:off x="287001" y="220939"/>
              <a:ext cx="522300" cy="5217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3" name="Google Shape;183;p31"/>
            <p:cNvSpPr/>
            <p:nvPr/>
          </p:nvSpPr>
          <p:spPr>
            <a:xfrm>
              <a:off x="1096335" y="7467"/>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4" name="Google Shape;184;p31"/>
            <p:cNvSpPr txBox="1"/>
            <p:nvPr/>
          </p:nvSpPr>
          <p:spPr>
            <a:xfrm>
              <a:off x="1096335" y="7467"/>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“At last, a computer that understands you like your mother”</a:t>
              </a:r>
              <a:endParaRPr sz="1100">
                <a:solidFill>
                  <a:schemeClr val="lt1"/>
                </a:solidFill>
              </a:endParaRPr>
            </a:p>
          </p:txBody>
        </p:sp>
        <p:sp>
          <p:nvSpPr>
            <p:cNvPr id="185" name="Google Shape;185;p31"/>
            <p:cNvSpPr/>
            <p:nvPr/>
          </p:nvSpPr>
          <p:spPr>
            <a:xfrm>
              <a:off x="0" y="1230486"/>
              <a:ext cx="6513600" cy="948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6" name="Google Shape;186;p31"/>
            <p:cNvSpPr/>
            <p:nvPr/>
          </p:nvSpPr>
          <p:spPr>
            <a:xfrm>
              <a:off x="287001" y="1443958"/>
              <a:ext cx="522300" cy="5217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7" name="Google Shape;187;p31"/>
            <p:cNvSpPr/>
            <p:nvPr/>
          </p:nvSpPr>
          <p:spPr>
            <a:xfrm>
              <a:off x="1096335" y="1230486"/>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8" name="Google Shape;188;p31"/>
            <p:cNvSpPr txBox="1"/>
            <p:nvPr/>
          </p:nvSpPr>
          <p:spPr>
            <a:xfrm>
              <a:off x="1096335" y="1230486"/>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 It understands you as well as your mother understands you</a:t>
              </a:r>
              <a:endParaRPr sz="1100"/>
            </a:p>
          </p:txBody>
        </p:sp>
        <p:sp>
          <p:nvSpPr>
            <p:cNvPr id="189" name="Google Shape;189;p31"/>
            <p:cNvSpPr/>
            <p:nvPr/>
          </p:nvSpPr>
          <p:spPr>
            <a:xfrm>
              <a:off x="0" y="2453505"/>
              <a:ext cx="6513600" cy="948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0" name="Google Shape;190;p31"/>
            <p:cNvSpPr/>
            <p:nvPr/>
          </p:nvSpPr>
          <p:spPr>
            <a:xfrm>
              <a:off x="287001" y="2666977"/>
              <a:ext cx="522300" cy="5217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1" name="Google Shape;191;p31"/>
            <p:cNvSpPr/>
            <p:nvPr/>
          </p:nvSpPr>
          <p:spPr>
            <a:xfrm>
              <a:off x="1096335" y="2453505"/>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2" name="Google Shape;192;p31"/>
            <p:cNvSpPr txBox="1"/>
            <p:nvPr/>
          </p:nvSpPr>
          <p:spPr>
            <a:xfrm>
              <a:off x="1096335" y="2453505"/>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2. It understands (that) you like your mother</a:t>
              </a:r>
              <a:endParaRPr sz="1100"/>
            </a:p>
          </p:txBody>
        </p:sp>
        <p:sp>
          <p:nvSpPr>
            <p:cNvPr id="193" name="Google Shape;193;p31"/>
            <p:cNvSpPr/>
            <p:nvPr/>
          </p:nvSpPr>
          <p:spPr>
            <a:xfrm>
              <a:off x="0" y="3676524"/>
              <a:ext cx="6513600" cy="948900"/>
            </a:xfrm>
            <a:prstGeom prst="roundRect">
              <a:avLst>
                <a:gd name="adj" fmla="val 10000"/>
              </a:avLst>
            </a:prstGeom>
            <a:solidFill>
              <a:srgbClr val="599BD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4" name="Google Shape;194;p31"/>
            <p:cNvSpPr/>
            <p:nvPr/>
          </p:nvSpPr>
          <p:spPr>
            <a:xfrm>
              <a:off x="287001" y="3889996"/>
              <a:ext cx="522300" cy="521700"/>
            </a:xfrm>
            <a:prstGeom prst="rect">
              <a:avLst/>
            </a:prstGeom>
            <a:blipFill rotWithShape="1">
              <a:blip r:embed="rId4"/>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5" name="Google Shape;195;p31"/>
            <p:cNvSpPr/>
            <p:nvPr/>
          </p:nvSpPr>
          <p:spPr>
            <a:xfrm>
              <a:off x="1096335" y="3676524"/>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6" name="Google Shape;196;p31"/>
            <p:cNvSpPr txBox="1"/>
            <p:nvPr/>
          </p:nvSpPr>
          <p:spPr>
            <a:xfrm>
              <a:off x="1096335" y="3676524"/>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3. It understands you as well as it understands your mother</a:t>
              </a:r>
              <a:endParaRPr sz="1100"/>
            </a:p>
          </p:txBody>
        </p:sp>
        <p:sp>
          <p:nvSpPr>
            <p:cNvPr id="197" name="Google Shape;197;p31"/>
            <p:cNvSpPr/>
            <p:nvPr/>
          </p:nvSpPr>
          <p:spPr>
            <a:xfrm>
              <a:off x="0" y="4899543"/>
              <a:ext cx="6513600" cy="948900"/>
            </a:xfrm>
            <a:prstGeom prst="roundRect">
              <a:avLst>
                <a:gd name="adj" fmla="val 10000"/>
              </a:avLst>
            </a:prstGeom>
            <a:solidFill>
              <a:schemeClr val="accent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8" name="Google Shape;198;p31"/>
            <p:cNvSpPr/>
            <p:nvPr/>
          </p:nvSpPr>
          <p:spPr>
            <a:xfrm>
              <a:off x="287001" y="5113015"/>
              <a:ext cx="522300" cy="521700"/>
            </a:xfrm>
            <a:prstGeom prst="rect">
              <a:avLst/>
            </a:prstGeom>
            <a:blipFill rotWithShape="1">
              <a:blip r:embed="rId5"/>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9" name="Google Shape;199;p31"/>
            <p:cNvSpPr/>
            <p:nvPr/>
          </p:nvSpPr>
          <p:spPr>
            <a:xfrm>
              <a:off x="1096335" y="4899543"/>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31"/>
            <p:cNvSpPr txBox="1"/>
            <p:nvPr/>
          </p:nvSpPr>
          <p:spPr>
            <a:xfrm>
              <a:off x="1096335" y="4899543"/>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and 3: Does this mean well, or poorly?</a:t>
              </a:r>
              <a:endParaRPr sz="110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4" name="Shape 204"/>
        <p:cNvGrpSpPr/>
        <p:nvPr/>
      </p:nvGrpSpPr>
      <p:grpSpPr>
        <a:xfrm>
          <a:off x="0" y="0"/>
          <a:ext cx="0" cy="0"/>
          <a:chOff x="0" y="0"/>
          <a:chExt cx="0" cy="0"/>
        </a:xfrm>
      </p:grpSpPr>
      <p:sp>
        <p:nvSpPr>
          <p:cNvPr id="205" name="Google Shape;205;p32"/>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6" name="Google Shape;206;p32"/>
          <p:cNvSpPr txBox="1"/>
          <p:nvPr>
            <p:ph type="title"/>
          </p:nvPr>
        </p:nvSpPr>
        <p:spPr>
          <a:xfrm>
            <a:off x="628650" y="417892"/>
            <a:ext cx="2530500" cy="4176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sz="3600"/>
              <a:t>Ambiguity At the acoustic level (speech recognition)</a:t>
            </a:r>
            <a:endParaRPr lang="en-GB" sz="3600"/>
          </a:p>
        </p:txBody>
      </p:sp>
      <p:grpSp>
        <p:nvGrpSpPr>
          <p:cNvPr id="207" name="Google Shape;207;p32"/>
          <p:cNvGrpSpPr/>
          <p:nvPr/>
        </p:nvGrpSpPr>
        <p:grpSpPr>
          <a:xfrm>
            <a:off x="3819906" y="467309"/>
            <a:ext cx="4697775" cy="4124446"/>
            <a:chOff x="0" y="2687"/>
            <a:chExt cx="6263700" cy="5499261"/>
          </a:xfrm>
        </p:grpSpPr>
        <p:cxnSp>
          <p:nvCxnSpPr>
            <p:cNvPr id="208" name="Google Shape;208;p32"/>
            <p:cNvCxnSpPr/>
            <p:nvPr/>
          </p:nvCxnSpPr>
          <p:spPr>
            <a:xfrm>
              <a:off x="0" y="2687"/>
              <a:ext cx="62637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09" name="Google Shape;209;p32"/>
            <p:cNvSpPr/>
            <p:nvPr/>
          </p:nvSpPr>
          <p:spPr>
            <a:xfrm>
              <a:off x="0" y="2687"/>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0" name="Google Shape;210;p32"/>
            <p:cNvSpPr txBox="1"/>
            <p:nvPr/>
          </p:nvSpPr>
          <p:spPr>
            <a:xfrm>
              <a:off x="0" y="2687"/>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eight or duck</a:t>
              </a:r>
              <a:endParaRPr sz="1100"/>
            </a:p>
          </p:txBody>
        </p:sp>
        <p:cxnSp>
          <p:nvCxnSpPr>
            <p:cNvPr id="211" name="Google Shape;211;p32"/>
            <p:cNvCxnSpPr/>
            <p:nvPr/>
          </p:nvCxnSpPr>
          <p:spPr>
            <a:xfrm>
              <a:off x="0" y="919239"/>
              <a:ext cx="6263700" cy="0"/>
            </a:xfrm>
            <a:prstGeom prst="straightConnector1">
              <a:avLst/>
            </a:prstGeom>
            <a:solidFill>
              <a:srgbClr val="DB784A"/>
            </a:solidFill>
            <a:ln w="12700" cap="flat" cmpd="sng">
              <a:solidFill>
                <a:srgbClr val="DB784A"/>
              </a:solidFill>
              <a:prstDash val="solid"/>
              <a:miter lim="800000"/>
              <a:headEnd type="none" w="sm" len="sm"/>
              <a:tailEnd type="none" w="sm" len="sm"/>
            </a:ln>
          </p:spPr>
        </p:cxnSp>
        <p:sp>
          <p:nvSpPr>
            <p:cNvPr id="212" name="Google Shape;212;p32"/>
            <p:cNvSpPr/>
            <p:nvPr/>
          </p:nvSpPr>
          <p:spPr>
            <a:xfrm>
              <a:off x="0" y="919239"/>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3" name="Google Shape;213;p32"/>
            <p:cNvSpPr txBox="1"/>
            <p:nvPr/>
          </p:nvSpPr>
          <p:spPr>
            <a:xfrm>
              <a:off x="0" y="919239"/>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Eye maid; her duck</a:t>
              </a:r>
              <a:endParaRPr sz="1100"/>
            </a:p>
          </p:txBody>
        </p:sp>
        <p:cxnSp>
          <p:nvCxnSpPr>
            <p:cNvPr id="214" name="Google Shape;214;p32"/>
            <p:cNvCxnSpPr/>
            <p:nvPr/>
          </p:nvCxnSpPr>
          <p:spPr>
            <a:xfrm>
              <a:off x="0" y="1835791"/>
              <a:ext cx="6263700" cy="0"/>
            </a:xfrm>
            <a:prstGeom prst="straightConnector1">
              <a:avLst/>
            </a:prstGeom>
            <a:solidFill>
              <a:srgbClr val="CB7C63"/>
            </a:solidFill>
            <a:ln w="12700" cap="flat" cmpd="sng">
              <a:solidFill>
                <a:srgbClr val="CB7C63"/>
              </a:solidFill>
              <a:prstDash val="solid"/>
              <a:miter lim="800000"/>
              <a:headEnd type="none" w="sm" len="sm"/>
              <a:tailEnd type="none" w="sm" len="sm"/>
            </a:ln>
          </p:spPr>
        </p:cxnSp>
        <p:sp>
          <p:nvSpPr>
            <p:cNvPr id="215" name="Google Shape;215;p32"/>
            <p:cNvSpPr/>
            <p:nvPr/>
          </p:nvSpPr>
          <p:spPr>
            <a:xfrm>
              <a:off x="0" y="1835791"/>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6" name="Google Shape;216;p32"/>
            <p:cNvSpPr txBox="1"/>
            <p:nvPr/>
          </p:nvSpPr>
          <p:spPr>
            <a:xfrm>
              <a:off x="0" y="1835791"/>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 maid her duck</a:t>
              </a:r>
              <a:endParaRPr sz="1100"/>
            </a:p>
          </p:txBody>
        </p:sp>
        <p:cxnSp>
          <p:nvCxnSpPr>
            <p:cNvPr id="217" name="Google Shape;217;p32"/>
            <p:cNvCxnSpPr/>
            <p:nvPr/>
          </p:nvCxnSpPr>
          <p:spPr>
            <a:xfrm>
              <a:off x="0" y="2752344"/>
              <a:ext cx="6263700" cy="0"/>
            </a:xfrm>
            <a:prstGeom prst="straightConnector1">
              <a:avLst/>
            </a:prstGeom>
            <a:solidFill>
              <a:srgbClr val="BC857A"/>
            </a:solidFill>
            <a:ln w="12700" cap="flat" cmpd="sng">
              <a:solidFill>
                <a:srgbClr val="BC857A"/>
              </a:solidFill>
              <a:prstDash val="solid"/>
              <a:miter lim="800000"/>
              <a:headEnd type="none" w="sm" len="sm"/>
              <a:tailEnd type="none" w="sm" len="sm"/>
            </a:ln>
          </p:spPr>
        </p:cxnSp>
        <p:sp>
          <p:nvSpPr>
            <p:cNvPr id="218" name="Google Shape;218;p32"/>
            <p:cNvSpPr/>
            <p:nvPr/>
          </p:nvSpPr>
          <p:spPr>
            <a:xfrm>
              <a:off x="0" y="2752344"/>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9" name="Google Shape;219;p32"/>
            <p:cNvSpPr txBox="1"/>
            <p:nvPr/>
          </p:nvSpPr>
          <p:spPr>
            <a:xfrm>
              <a:off x="0" y="2752344"/>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aid her duck</a:t>
              </a:r>
              <a:endParaRPr sz="1100"/>
            </a:p>
          </p:txBody>
        </p:sp>
        <p:cxnSp>
          <p:nvCxnSpPr>
            <p:cNvPr id="220" name="Google Shape;220;p32"/>
            <p:cNvCxnSpPr/>
            <p:nvPr/>
          </p:nvCxnSpPr>
          <p:spPr>
            <a:xfrm>
              <a:off x="0" y="3668896"/>
              <a:ext cx="6263700" cy="0"/>
            </a:xfrm>
            <a:prstGeom prst="straightConnector1">
              <a:avLst/>
            </a:prstGeom>
            <a:solidFill>
              <a:srgbClr val="AF9390"/>
            </a:solidFill>
            <a:ln w="12700" cap="flat" cmpd="sng">
              <a:solidFill>
                <a:srgbClr val="AF9390"/>
              </a:solidFill>
              <a:prstDash val="solid"/>
              <a:miter lim="800000"/>
              <a:headEnd type="none" w="sm" len="sm"/>
              <a:tailEnd type="none" w="sm" len="sm"/>
            </a:ln>
          </p:spPr>
        </p:cxnSp>
        <p:sp>
          <p:nvSpPr>
            <p:cNvPr id="221" name="Google Shape;221;p32"/>
            <p:cNvSpPr/>
            <p:nvPr/>
          </p:nvSpPr>
          <p:spPr>
            <a:xfrm>
              <a:off x="0" y="3668896"/>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2" name="Google Shape;222;p32"/>
            <p:cNvSpPr txBox="1"/>
            <p:nvPr/>
          </p:nvSpPr>
          <p:spPr>
            <a:xfrm>
              <a:off x="0" y="3668896"/>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her duck</a:t>
              </a:r>
              <a:endParaRPr sz="1100"/>
            </a:p>
          </p:txBody>
        </p:sp>
        <p:cxnSp>
          <p:nvCxnSpPr>
            <p:cNvPr id="223" name="Google Shape;223;p32"/>
            <p:cNvCxnSpPr/>
            <p:nvPr/>
          </p:nvCxnSpPr>
          <p:spPr>
            <a:xfrm>
              <a:off x="0" y="4585448"/>
              <a:ext cx="6263700"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224" name="Google Shape;224;p32"/>
            <p:cNvSpPr/>
            <p:nvPr/>
          </p:nvSpPr>
          <p:spPr>
            <a:xfrm>
              <a:off x="0" y="4585448"/>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5" name="Google Shape;225;p32"/>
            <p:cNvSpPr txBox="1"/>
            <p:nvPr/>
          </p:nvSpPr>
          <p:spPr>
            <a:xfrm>
              <a:off x="0" y="4585448"/>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or duck</a:t>
              </a:r>
              <a:endParaRPr sz="110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9" name="Shape 229"/>
        <p:cNvGrpSpPr/>
        <p:nvPr/>
      </p:nvGrpSpPr>
      <p:grpSpPr>
        <a:xfrm>
          <a:off x="0" y="0"/>
          <a:ext cx="0" cy="0"/>
          <a:chOff x="0" y="0"/>
          <a:chExt cx="0" cy="0"/>
        </a:xfrm>
      </p:grpSpPr>
      <p:sp>
        <p:nvSpPr>
          <p:cNvPr id="230" name="Google Shape;230;p33"/>
          <p:cNvSpPr/>
          <p:nvPr/>
        </p:nvSpPr>
        <p:spPr>
          <a:xfrm>
            <a:off x="252663" y="233587"/>
            <a:ext cx="3249300" cy="46347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1" name="Google Shape;231;p33"/>
          <p:cNvSpPr txBox="1"/>
          <p:nvPr>
            <p:ph type="title"/>
          </p:nvPr>
        </p:nvSpPr>
        <p:spPr>
          <a:xfrm>
            <a:off x="557213" y="557213"/>
            <a:ext cx="2607600" cy="3722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 at the semantic (meaning) level</a:t>
            </a:r>
            <a:br>
              <a:rPr lang="en-GB" sz="3600">
                <a:solidFill>
                  <a:srgbClr val="FFFFFF"/>
                </a:solidFill>
                <a:latin typeface="Calibri" panose="020F0502020204030204"/>
                <a:ea typeface="Calibri" panose="020F0502020204030204"/>
                <a:cs typeface="Calibri" panose="020F0502020204030204"/>
                <a:sym typeface="Calibri" panose="020F0502020204030204"/>
              </a:rPr>
            </a:br>
            <a:endParaRPr sz="36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oogle Shape;232;p33"/>
          <p:cNvGrpSpPr/>
          <p:nvPr/>
        </p:nvGrpSpPr>
        <p:grpSpPr>
          <a:xfrm>
            <a:off x="3311622" y="361499"/>
            <a:ext cx="5465377" cy="4397377"/>
            <a:chOff x="-253695" y="11075"/>
            <a:chExt cx="7287169" cy="5863170"/>
          </a:xfrm>
        </p:grpSpPr>
        <p:sp>
          <p:nvSpPr>
            <p:cNvPr id="233" name="Google Shape;233;p33"/>
            <p:cNvSpPr/>
            <p:nvPr/>
          </p:nvSpPr>
          <p:spPr>
            <a:xfrm>
              <a:off x="-253695" y="11075"/>
              <a:ext cx="6780000" cy="1680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4" name="Google Shape;234;p33"/>
            <p:cNvSpPr/>
            <p:nvPr/>
          </p:nvSpPr>
          <p:spPr>
            <a:xfrm>
              <a:off x="254765" y="389269"/>
              <a:ext cx="926400" cy="9246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5" name="Google Shape;235;p33"/>
            <p:cNvSpPr/>
            <p:nvPr/>
          </p:nvSpPr>
          <p:spPr>
            <a:xfrm>
              <a:off x="1305092" y="11075"/>
              <a:ext cx="55272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6" name="Google Shape;236;p33"/>
            <p:cNvSpPr txBox="1"/>
            <p:nvPr/>
          </p:nvSpPr>
          <p:spPr>
            <a:xfrm>
              <a:off x="1305092" y="11075"/>
              <a:ext cx="55272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Two definitions of “mother”</a:t>
              </a:r>
              <a:endParaRPr sz="1100">
                <a:solidFill>
                  <a:schemeClr val="lt1"/>
                </a:solidFill>
              </a:endParaRPr>
            </a:p>
          </p:txBody>
        </p:sp>
        <p:sp>
          <p:nvSpPr>
            <p:cNvPr id="237" name="Google Shape;237;p33"/>
            <p:cNvSpPr/>
            <p:nvPr/>
          </p:nvSpPr>
          <p:spPr>
            <a:xfrm>
              <a:off x="-253695" y="2101460"/>
              <a:ext cx="6780000" cy="1680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33"/>
            <p:cNvSpPr/>
            <p:nvPr/>
          </p:nvSpPr>
          <p:spPr>
            <a:xfrm>
              <a:off x="254765" y="2479654"/>
              <a:ext cx="926400" cy="9246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9" name="Google Shape;239;p33"/>
            <p:cNvSpPr/>
            <p:nvPr/>
          </p:nvSpPr>
          <p:spPr>
            <a:xfrm>
              <a:off x="1305354" y="2101460"/>
              <a:ext cx="55269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0" name="Google Shape;240;p33"/>
            <p:cNvSpPr txBox="1"/>
            <p:nvPr/>
          </p:nvSpPr>
          <p:spPr>
            <a:xfrm>
              <a:off x="1305354" y="2101460"/>
              <a:ext cx="55269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A woman who has given birth to a child</a:t>
              </a:r>
              <a:endParaRPr sz="1100"/>
            </a:p>
          </p:txBody>
        </p:sp>
        <p:sp>
          <p:nvSpPr>
            <p:cNvPr id="241" name="Google Shape;241;p33"/>
            <p:cNvSpPr/>
            <p:nvPr/>
          </p:nvSpPr>
          <p:spPr>
            <a:xfrm>
              <a:off x="-253695" y="4191845"/>
              <a:ext cx="6780000" cy="1680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2" name="Google Shape;242;p33"/>
            <p:cNvSpPr/>
            <p:nvPr/>
          </p:nvSpPr>
          <p:spPr>
            <a:xfrm>
              <a:off x="254765" y="4570039"/>
              <a:ext cx="926400" cy="9246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3" name="Google Shape;243;p33"/>
            <p:cNvSpPr/>
            <p:nvPr/>
          </p:nvSpPr>
          <p:spPr>
            <a:xfrm>
              <a:off x="1103974" y="4191845"/>
              <a:ext cx="59295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4" name="Google Shape;244;p33"/>
            <p:cNvSpPr txBox="1"/>
            <p:nvPr/>
          </p:nvSpPr>
          <p:spPr>
            <a:xfrm>
              <a:off x="1103974" y="4191845"/>
              <a:ext cx="59295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 stringy slimy substance consisting of yeast cells and bacteria; is added to cider or wine to produce vinegar</a:t>
              </a:r>
              <a:endParaRPr sz="100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647275" y="759000"/>
            <a:ext cx="29265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More Word Sense Ambiguity semantic (meaning) level</a:t>
            </a:r>
            <a:endParaRPr lang="en-GB"/>
          </a:p>
        </p:txBody>
      </p:sp>
      <p:grpSp>
        <p:nvGrpSpPr>
          <p:cNvPr id="250" name="Google Shape;250;p34"/>
          <p:cNvGrpSpPr/>
          <p:nvPr/>
        </p:nvGrpSpPr>
        <p:grpSpPr>
          <a:xfrm>
            <a:off x="3895725" y="1070479"/>
            <a:ext cx="4885200" cy="2979401"/>
            <a:chOff x="0" y="956381"/>
            <a:chExt cx="6513600" cy="3972535"/>
          </a:xfrm>
        </p:grpSpPr>
        <p:sp>
          <p:nvSpPr>
            <p:cNvPr id="251" name="Google Shape;251;p34"/>
            <p:cNvSpPr/>
            <p:nvPr/>
          </p:nvSpPr>
          <p:spPr>
            <a:xfrm>
              <a:off x="0" y="956381"/>
              <a:ext cx="6513600" cy="17655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2" name="Google Shape;252;p34"/>
            <p:cNvSpPr/>
            <p:nvPr/>
          </p:nvSpPr>
          <p:spPr>
            <a:xfrm>
              <a:off x="534102" y="1353647"/>
              <a:ext cx="971100" cy="9711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3" name="Google Shape;253;p34"/>
            <p:cNvSpPr/>
            <p:nvPr/>
          </p:nvSpPr>
          <p:spPr>
            <a:xfrm>
              <a:off x="2039300" y="956381"/>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4" name="Google Shape;254;p34"/>
            <p:cNvSpPr txBox="1"/>
            <p:nvPr/>
          </p:nvSpPr>
          <p:spPr>
            <a:xfrm>
              <a:off x="2039300" y="956381"/>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2400"/>
                <a:buFont typeface="Calibri" panose="020F0502020204030204"/>
                <a:buNone/>
              </a:pPr>
              <a:r>
                <a:rPr lang="en-GB" sz="2400" b="0" i="0" u="none" strike="noStrike" cap="none">
                  <a:solidFill>
                    <a:schemeClr val="lt1"/>
                  </a:solidFill>
                  <a:latin typeface="Calibri" panose="020F0502020204030204"/>
                  <a:ea typeface="Calibri" panose="020F0502020204030204"/>
                  <a:cs typeface="Calibri" panose="020F0502020204030204"/>
                  <a:sym typeface="Calibri" panose="020F0502020204030204"/>
                </a:rPr>
                <a:t>They put money in the bank = = buried in mud?</a:t>
              </a:r>
              <a:endParaRPr sz="1100">
                <a:solidFill>
                  <a:schemeClr val="lt1"/>
                </a:solidFill>
              </a:endParaRPr>
            </a:p>
          </p:txBody>
        </p:sp>
        <p:sp>
          <p:nvSpPr>
            <p:cNvPr id="255" name="Google Shape;255;p34"/>
            <p:cNvSpPr/>
            <p:nvPr/>
          </p:nvSpPr>
          <p:spPr>
            <a:xfrm>
              <a:off x="0" y="3163416"/>
              <a:ext cx="6513600" cy="17655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6" name="Google Shape;256;p34"/>
            <p:cNvSpPr/>
            <p:nvPr/>
          </p:nvSpPr>
          <p:spPr>
            <a:xfrm>
              <a:off x="534102" y="3560682"/>
              <a:ext cx="971100" cy="9711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7" name="Google Shape;257;p34"/>
            <p:cNvSpPr/>
            <p:nvPr/>
          </p:nvSpPr>
          <p:spPr>
            <a:xfrm>
              <a:off x="2039300" y="3163416"/>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8" name="Google Shape;258;p34"/>
            <p:cNvSpPr txBox="1"/>
            <p:nvPr/>
          </p:nvSpPr>
          <p:spPr>
            <a:xfrm>
              <a:off x="2039300" y="3163416"/>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3000"/>
                <a:buFont typeface="Calibri" panose="020F0502020204030204"/>
                <a:buNone/>
              </a:pPr>
              <a:r>
                <a:rPr lang="en-GB" sz="3000" b="0" i="0" u="none" strike="noStrike" cap="none">
                  <a:solidFill>
                    <a:schemeClr val="dk1"/>
                  </a:solidFill>
                  <a:latin typeface="Calibri" panose="020F0502020204030204"/>
                  <a:ea typeface="Calibri" panose="020F0502020204030204"/>
                  <a:cs typeface="Calibri" panose="020F0502020204030204"/>
                  <a:sym typeface="Calibri" panose="020F0502020204030204"/>
                </a:rPr>
                <a:t>I saw her duck with a telescope</a:t>
              </a:r>
              <a:endParaRPr sz="11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lt1"/>
              </a:buClr>
              <a:buSzPct val="100000"/>
              <a:buFont typeface="Calibri" panose="020F0502020204030204"/>
              <a:buNone/>
            </a:pPr>
            <a:r>
              <a:rPr lang="en-GB" sz="3600">
                <a:latin typeface="Calibri" panose="020F0502020204030204"/>
                <a:ea typeface="Calibri" panose="020F0502020204030204"/>
                <a:cs typeface="Calibri" panose="020F0502020204030204"/>
                <a:sym typeface="Calibri" panose="020F0502020204030204"/>
              </a:rPr>
              <a:t>Ambiguity: classified </a:t>
            </a:r>
            <a:endParaRPr lang="en-GB" sz="3600">
              <a:latin typeface="Calibri" panose="020F0502020204030204"/>
              <a:ea typeface="Calibri" panose="020F0502020204030204"/>
              <a:cs typeface="Calibri" panose="020F0502020204030204"/>
              <a:sym typeface="Calibri" panose="020F0502020204030204"/>
            </a:endParaRPr>
          </a:p>
        </p:txBody>
      </p:sp>
      <p:sp>
        <p:nvSpPr>
          <p:cNvPr id="264" name="Google Shape;264;p35"/>
          <p:cNvSpPr txBox="1"/>
          <p:nvPr>
            <p:ph type="body" idx="1"/>
          </p:nvPr>
        </p:nvSpPr>
        <p:spPr>
          <a:xfrm>
            <a:off x="311700" y="1017855"/>
            <a:ext cx="8520600" cy="3909900"/>
          </a:xfrm>
          <a:prstGeom prst="rect">
            <a:avLst/>
          </a:prstGeom>
        </p:spPr>
        <p:txBody>
          <a:bodyPr spcFirstLastPara="1" wrap="square" lIns="91425" tIns="91425" rIns="91425" bIns="91425" anchor="t" anchorCtr="0">
            <a:noAutofit/>
          </a:bodyPr>
          <a:lstStyle/>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Lexical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"I went to the bank."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"Bank" could refer to a financial institution or the side of a river.</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Syntactic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 saw the man with the telescope."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"with the telescope" describes the man (he has a telescope) or the speaker (the speaker used a telescope to see the man).</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Semantic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"The chicken is ready to eat."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It could mean that the chicken is cooked and ready for someone to eat, or that the chicken is alive and ready to eat something.</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Pragmatic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"Can you pass the salt?"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While it is a request, it could also be interpreted as a question about the listener's ability to pass the salt.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Anaphoric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"John told Bill that he was going to win."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"he" refers to John or Bill.</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Structural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"Flying planes can be dangerous."</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This could mean that the act of flying planes is dangerous, or that planes that are flying can be dangerous. </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Homonymy</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bat flew out of the cave."</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"Bat" could refer to the flying mammal or a piece of sports equipment.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95000"/>
              </a:lnSpc>
              <a:spcBef>
                <a:spcPts val="0"/>
              </a:spcBef>
              <a:spcAft>
                <a:spcPts val="1200"/>
              </a:spcAft>
              <a:buSzPts val="688"/>
              <a:buNone/>
            </a:pPr>
            <a:endParaRPr sz="1625"/>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Natural Language </a:t>
            </a:r>
            <a:r>
              <a:rPr lang="en-GB" b="1"/>
              <a:t>Processing</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37"/>
          <p:cNvSpPr/>
          <p:nvPr/>
        </p:nvSpPr>
        <p:spPr>
          <a:xfrm>
            <a:off x="380880" y="1200240"/>
            <a:ext cx="8533800" cy="354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 formal language for specifying text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How can we search for any of these?</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pic>
        <p:nvPicPr>
          <p:cNvPr id="277" name="Google Shape;277;p37"/>
          <p:cNvPicPr preferRelativeResize="0"/>
          <p:nvPr/>
        </p:nvPicPr>
        <p:blipFill rotWithShape="1">
          <a:blip r:embed="rId1"/>
          <a:srcRect/>
          <a:stretch>
            <a:fillRect/>
          </a:stretch>
        </p:blipFill>
        <p:spPr>
          <a:xfrm>
            <a:off x="4343400" y="2190600"/>
            <a:ext cx="3656880" cy="274248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8"/>
          <p:cNvSpPr/>
          <p:nvPr/>
        </p:nvSpPr>
        <p:spPr>
          <a:xfrm>
            <a:off x="1296000" y="-538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Disjunctions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38"/>
          <p:cNvSpPr/>
          <p:nvPr/>
        </p:nvSpPr>
        <p:spPr>
          <a:xfrm>
            <a:off x="228600" y="854242"/>
            <a:ext cx="7786200" cy="4079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Letters inside square brackets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Ranges</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[A-Z]</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85" name="Google Shape;285;p38"/>
          <p:cNvGraphicFramePr/>
          <p:nvPr/>
        </p:nvGraphicFramePr>
        <p:xfrm>
          <a:off x="1524240" y="1474470"/>
          <a:ext cx="6095500" cy="3000000"/>
        </p:xfrm>
        <a:graphic>
          <a:graphicData uri="http://schemas.openxmlformats.org/drawingml/2006/table">
            <a:tbl>
              <a:tblPr>
                <a:noFill/>
                <a:tableStyleId>{86E5D529-9ED4-42E7-9572-30476014F62A}</a:tableStyleId>
              </a:tblPr>
              <a:tblGrid>
                <a:gridCol w="3047750"/>
                <a:gridCol w="3047750"/>
              </a:tblGrid>
              <a:tr h="36575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[wW]oodchuck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 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[1234567890]	</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Any digit</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graphicFrame>
        <p:nvGraphicFramePr>
          <p:cNvPr id="286" name="Google Shape;286;p38"/>
          <p:cNvGraphicFramePr/>
          <p:nvPr/>
        </p:nvGraphicFramePr>
        <p:xfrm>
          <a:off x="762120" y="3089387"/>
          <a:ext cx="8000650" cy="3000000"/>
        </p:xfrm>
        <a:graphic>
          <a:graphicData uri="http://schemas.openxmlformats.org/drawingml/2006/table">
            <a:tbl>
              <a:tblPr>
                <a:noFill/>
                <a:tableStyleId>{86E5D529-9ED4-42E7-9572-30476014F62A}</a:tableStyleId>
              </a:tblPr>
              <a:tblGrid>
                <a:gridCol w="1306100"/>
                <a:gridCol w="2122550"/>
                <a:gridCol w="4572000"/>
              </a:tblGrid>
              <a:tr h="33450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D</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renched Blossoms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lower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m</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 beans were impatient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345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[0-9]</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single digit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Chapter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1</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Down the Rabbit Hole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ltLang="en-GB"/>
              <a:t>Introduction to NLP</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39"/>
          <p:cNvSpPr/>
          <p:nvPr/>
        </p:nvSpPr>
        <p:spPr>
          <a:xfrm>
            <a:off x="686160" y="440637"/>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Negation in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93" name="Google Shape;293;p39"/>
          <p:cNvSpPr/>
          <p:nvPr/>
        </p:nvSpPr>
        <p:spPr>
          <a:xfrm>
            <a:off x="609600" y="1428750"/>
            <a:ext cx="7619365" cy="34594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Negations</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[^Ss]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Carat means negation only when first in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94" name="Google Shape;294;p39"/>
          <p:cNvGraphicFramePr/>
          <p:nvPr/>
        </p:nvGraphicFramePr>
        <p:xfrm>
          <a:off x="609480" y="2495520"/>
          <a:ext cx="7924325" cy="3000000"/>
        </p:xfrm>
        <a:graphic>
          <a:graphicData uri="http://schemas.openxmlformats.org/drawingml/2006/table">
            <a:tbl>
              <a:tblPr>
                <a:noFill/>
                <a:tableStyleId>{86E5D529-9ED4-42E7-9572-30476014F62A}</a:tableStyleId>
              </a:tblPr>
              <a:tblGrid>
                <a:gridCol w="1584725"/>
                <a:gridCol w="2453400"/>
                <a:gridCol w="3886200"/>
              </a:tblGrid>
              <a:tr h="326150">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Not 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y</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fn pripetchik</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[^Ss]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‘S’ nor ‘s’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I</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have no exquisite reason”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e nor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1" strike="noStrike">
                          <a:solidFill>
                            <a:srgbClr val="000000"/>
                          </a:solidFill>
                          <a:latin typeface="Courier New" panose="02070309020205020404"/>
                          <a:ea typeface="Courier New" panose="02070309020205020404"/>
                          <a:cs typeface="Courier New" panose="02070309020205020404"/>
                          <a:sym typeface="Courier New" panose="02070309020205020404"/>
                        </a:rPr>
                        <a:t>L</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ook here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The pattern a carat 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Look up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a^b </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now</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0"/>
          <p:cNvSpPr/>
          <p:nvPr/>
        </p:nvSpPr>
        <p:spPr>
          <a:xfrm>
            <a:off x="1371600" y="380880"/>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More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40"/>
          <p:cNvSpPr/>
          <p:nvPr/>
        </p:nvSpPr>
        <p:spPr>
          <a:xfrm>
            <a:off x="609600" y="1428750"/>
            <a:ext cx="7619365" cy="31927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Woodchucks is another name for groundhog!</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pipe | for disjunction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02" name="Google Shape;302;p40"/>
          <p:cNvGraphicFramePr/>
          <p:nvPr/>
        </p:nvGraphicFramePr>
        <p:xfrm>
          <a:off x="2047585" y="2872307"/>
          <a:ext cx="5544350" cy="3000000"/>
        </p:xfrm>
        <a:graphic>
          <a:graphicData uri="http://schemas.openxmlformats.org/drawingml/2006/table">
            <a:tbl>
              <a:tblPr>
                <a:noFill/>
                <a:tableStyleId>{86E5D529-9ED4-42E7-9572-30476014F62A}</a:tableStyleId>
              </a:tblPr>
              <a:tblGrid>
                <a:gridCol w="2490200"/>
                <a:gridCol w="3054150"/>
              </a:tblGrid>
              <a:tr h="28322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956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yours</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yours   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2832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 </a:t>
                      </a:r>
                      <a:r>
                        <a:rPr lang="en-GB" sz="1800" b="0" strike="noStrike">
                          <a:solidFill>
                            <a:srgbClr val="FF0000"/>
                          </a:solidFill>
                          <a:latin typeface="Calibri" panose="020F0502020204030204"/>
                          <a:ea typeface="Calibri" panose="020F0502020204030204"/>
                          <a:cs typeface="Calibri" panose="020F0502020204030204"/>
                          <a:sym typeface="Calibri" panose="020F0502020204030204"/>
                        </a:rPr>
                        <a:t>[abc]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1"/>
          <p:cNvSpPr/>
          <p:nvPr/>
        </p:nvSpPr>
        <p:spPr>
          <a:xfrm>
            <a:off x="838620" y="19666"/>
            <a:ext cx="7467000" cy="6540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3200" b="1">
                <a:solidFill>
                  <a:srgbClr val="000000"/>
                </a:solidFill>
                <a:latin typeface="Calibri" panose="020F0502020204030204"/>
                <a:ea typeface="Calibri" panose="020F0502020204030204"/>
                <a:cs typeface="Calibri" panose="020F0502020204030204"/>
                <a:sym typeface="Calibri" panose="020F0502020204030204"/>
              </a:rPr>
              <a:t>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  +  .</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41"/>
          <p:cNvSpPr/>
          <p:nvPr/>
        </p:nvSpPr>
        <p:spPr>
          <a:xfrm>
            <a:off x="1440" y="2445480"/>
            <a:ext cx="91434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41"/>
          <p:cNvSpPr/>
          <p:nvPr/>
        </p:nvSpPr>
        <p:spPr>
          <a:xfrm>
            <a:off x="1219320" y="3714840"/>
            <a:ext cx="7009800" cy="1085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graphicFrame>
        <p:nvGraphicFramePr>
          <p:cNvPr id="311" name="Google Shape;311;p41"/>
          <p:cNvGraphicFramePr/>
          <p:nvPr/>
        </p:nvGraphicFramePr>
        <p:xfrm>
          <a:off x="479254" y="1392341"/>
          <a:ext cx="8489675" cy="3000000"/>
        </p:xfrm>
        <a:graphic>
          <a:graphicData uri="http://schemas.openxmlformats.org/drawingml/2006/table">
            <a:tbl>
              <a:tblPr>
                <a:noFill/>
                <a:tableStyleId>{86E5D529-9ED4-42E7-9572-30476014F62A}</a:tableStyleId>
              </a:tblPr>
              <a:tblGrid>
                <a:gridCol w="1897450"/>
                <a:gridCol w="2681975"/>
                <a:gridCol w="3910250"/>
              </a:tblGrid>
              <a:tr h="28357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Optional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color</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0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2835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4343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beg.n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latin typeface="Arial" panose="020B0604020202020204"/>
                          <a:ea typeface="Arial" panose="020B0604020202020204"/>
                          <a:cs typeface="Arial" panose="020B0604020202020204"/>
                          <a:sym typeface="Arial" panose="020B0604020202020204"/>
                        </a:rPr>
                        <a:t>1 char (any char) </a:t>
                      </a:r>
                      <a:endParaRPr sz="11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begin begun begun beg3n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8650" y="172879"/>
            <a:ext cx="7886700" cy="994200"/>
          </a:xfrm>
        </p:spPr>
        <p:txBody>
          <a:bodyPr/>
          <a:lstStyle/>
          <a:p>
            <a:pPr eaLnBrk="1" hangingPunct="1"/>
            <a:r>
              <a:rPr lang="en-US" dirty="0"/>
              <a:t>The iterative process of writing regex's</a:t>
            </a:r>
            <a:endParaRPr lang="en-US" dirty="0"/>
          </a:p>
        </p:txBody>
      </p:sp>
      <p:sp>
        <p:nvSpPr>
          <p:cNvPr id="95235" name="Rectangle 3"/>
          <p:cNvSpPr>
            <a:spLocks noGrp="1" noChangeArrowheads="1"/>
          </p:cNvSpPr>
          <p:nvPr>
            <p:ph idx="1"/>
          </p:nvPr>
        </p:nvSpPr>
        <p:spPr>
          <a:xfrm>
            <a:off x="245110" y="971550"/>
            <a:ext cx="8121650" cy="4051935"/>
          </a:xfrm>
        </p:spPr>
        <p:txBody>
          <a:bodyPr>
            <a:normAutofit lnSpcReduction="20000"/>
          </a:bodyPr>
          <a:lstStyle/>
          <a:p>
            <a:pPr eaLnBrk="1" hangingPunct="1"/>
            <a:r>
              <a:rPr lang="en-US" sz="2800" dirty="0"/>
              <a:t>Find me all instances of the word “the” in a text.</a:t>
            </a:r>
            <a:endParaRPr lang="en-US" sz="2800" dirty="0"/>
          </a:p>
          <a:p>
            <a:pPr eaLnBrk="1" hangingPunct="1"/>
            <a:endParaRPr lang="en-US" sz="2800" dirty="0"/>
          </a:p>
          <a:p>
            <a:pPr marL="457200" lvl="1" indent="0" eaLnBrk="1" hangingPunct="1">
              <a:buNone/>
            </a:pPr>
            <a:r>
              <a:rPr lang="en-US" sz="2800" dirty="0">
                <a:solidFill>
                  <a:srgbClr val="A50021"/>
                </a:solidFill>
                <a:latin typeface="Courier"/>
                <a:cs typeface="Courier"/>
              </a:rPr>
              <a:t>the</a:t>
            </a:r>
            <a:endParaRPr lang="en-US" sz="2800" dirty="0">
              <a:solidFill>
                <a:srgbClr val="A50021"/>
              </a:solidFill>
              <a:latin typeface="Courier"/>
              <a:cs typeface="Courier"/>
            </a:endParaRPr>
          </a:p>
          <a:p>
            <a:pPr marL="800100" lvl="2" indent="0" eaLnBrk="1" hangingPunct="1">
              <a:buNone/>
            </a:pPr>
            <a:r>
              <a:rPr lang="en-US" sz="2800" dirty="0">
                <a:solidFill>
                  <a:srgbClr val="000000"/>
                </a:solidFill>
                <a:latin typeface="Calibri" panose="020F0502020204030204"/>
                <a:cs typeface="Calibri" panose="020F0502020204030204"/>
              </a:rPr>
              <a:t>Misses capitalized examples</a:t>
            </a:r>
            <a:endParaRPr lang="en-US" sz="2800" dirty="0">
              <a:solidFill>
                <a:srgbClr val="000000"/>
              </a:solidFill>
              <a:latin typeface="Calibri" panose="020F0502020204030204"/>
              <a:cs typeface="Calibri" panose="020F0502020204030204"/>
            </a:endParaRPr>
          </a:p>
          <a:p>
            <a:pPr marL="800100" lvl="2" indent="0" eaLnBrk="1" hangingPunct="1">
              <a:buNone/>
            </a:pPr>
            <a:endParaRPr lang="en-US" sz="2800" dirty="0">
              <a:solidFill>
                <a:srgbClr val="000000"/>
              </a:solidFill>
              <a:latin typeface="Calibri" panose="020F0502020204030204"/>
              <a:cs typeface="Calibri" panose="020F0502020204030204"/>
            </a:endParaRPr>
          </a:p>
          <a:p>
            <a:pPr marL="457200" lvl="1" indent="0" eaLnBrk="1" hangingPunct="1">
              <a:buNone/>
            </a:pPr>
            <a:r>
              <a:rPr lang="en-US" sz="2800" dirty="0">
                <a:solidFill>
                  <a:srgbClr val="009900"/>
                </a:solidFill>
                <a:latin typeface="Courier"/>
                <a:cs typeface="Courier"/>
              </a:rPr>
              <a:t>[</a:t>
            </a:r>
            <a:r>
              <a:rPr lang="en-US" sz="2800" dirty="0" err="1">
                <a:solidFill>
                  <a:srgbClr val="009900"/>
                </a:solidFill>
                <a:latin typeface="Courier"/>
                <a:cs typeface="Courier"/>
              </a:rPr>
              <a:t>tT</a:t>
            </a:r>
            <a:r>
              <a:rPr lang="en-US" sz="2800" dirty="0">
                <a:solidFill>
                  <a:srgbClr val="009900"/>
                </a:solidFill>
                <a:latin typeface="Courier"/>
                <a:cs typeface="Courier"/>
              </a:rPr>
              <a:t>]he</a:t>
            </a:r>
            <a:endParaRPr lang="en-US" sz="2800" dirty="0">
              <a:solidFill>
                <a:srgbClr val="009900"/>
              </a:solidFill>
              <a:latin typeface="Courier"/>
              <a:cs typeface="Courier"/>
            </a:endParaRPr>
          </a:p>
          <a:p>
            <a:pPr marL="800100" lvl="2" indent="0" eaLnBrk="1" hangingPunct="1">
              <a:buNone/>
            </a:pPr>
            <a:r>
              <a:rPr lang="en-US" sz="2800" dirty="0">
                <a:latin typeface="Calibri" panose="020F0502020204030204"/>
                <a:cs typeface="Calibri" panose="020F0502020204030204"/>
              </a:rPr>
              <a:t>Incorrectly returns </a:t>
            </a:r>
            <a:r>
              <a:rPr lang="en-US" sz="2800" dirty="0">
                <a:latin typeface="Courier"/>
                <a:cs typeface="Courier"/>
              </a:rPr>
              <a:t>other</a:t>
            </a:r>
            <a:r>
              <a:rPr lang="en-US" sz="2800" dirty="0">
                <a:latin typeface="Calibri" panose="020F0502020204030204"/>
                <a:cs typeface="Calibri" panose="020F0502020204030204"/>
              </a:rPr>
              <a:t> or </a:t>
            </a:r>
            <a:r>
              <a:rPr lang="en-US" sz="2800" dirty="0">
                <a:latin typeface="Courier"/>
                <a:cs typeface="Calibri" panose="020F0502020204030204"/>
              </a:rPr>
              <a:t>T</a:t>
            </a:r>
            <a:r>
              <a:rPr lang="en-US" sz="2800" dirty="0">
                <a:latin typeface="Courier"/>
                <a:cs typeface="Courier"/>
              </a:rPr>
              <a:t>heology</a:t>
            </a:r>
            <a:endParaRPr lang="en-US" sz="2800" dirty="0">
              <a:latin typeface="Courier"/>
              <a:cs typeface="Courier"/>
            </a:endParaRPr>
          </a:p>
          <a:p>
            <a:pPr marL="800100" lvl="2" indent="0" eaLnBrk="1" hangingPunct="1">
              <a:buNone/>
            </a:pPr>
            <a:endParaRPr lang="en-US" sz="2800" dirty="0">
              <a:latin typeface="Courier"/>
              <a:cs typeface="Courier"/>
            </a:endParaRPr>
          </a:p>
          <a:p>
            <a:pPr marL="457200" lvl="1" indent="0" eaLnBrk="1" hangingPunct="1">
              <a:buNone/>
            </a:pPr>
            <a:r>
              <a:rPr lang="en-US" sz="2800" dirty="0">
                <a:solidFill>
                  <a:srgbClr val="0066FF"/>
                </a:solidFill>
                <a:latin typeface="Courier"/>
                <a:cs typeface="Courier"/>
              </a:rPr>
              <a:t>\W</a:t>
            </a:r>
            <a:r>
              <a:rPr lang="en-US" sz="2800" dirty="0">
                <a:solidFill>
                  <a:srgbClr val="CC3300"/>
                </a:solidFill>
                <a:latin typeface="Courier"/>
                <a:cs typeface="Courier"/>
              </a:rPr>
              <a:t>[</a:t>
            </a:r>
            <a:r>
              <a:rPr lang="en-US" sz="2800" dirty="0" err="1">
                <a:solidFill>
                  <a:srgbClr val="CC3300"/>
                </a:solidFill>
                <a:latin typeface="Courier"/>
                <a:cs typeface="Courier"/>
              </a:rPr>
              <a:t>tT</a:t>
            </a:r>
            <a:r>
              <a:rPr lang="en-US" sz="2800" dirty="0">
                <a:solidFill>
                  <a:srgbClr val="CC3300"/>
                </a:solidFill>
                <a:latin typeface="Courier"/>
                <a:cs typeface="Courier"/>
              </a:rPr>
              <a:t>]</a:t>
            </a:r>
            <a:r>
              <a:rPr lang="en-US" sz="2800" dirty="0">
                <a:latin typeface="Courier"/>
                <a:cs typeface="Courier"/>
              </a:rPr>
              <a:t>he</a:t>
            </a:r>
            <a:r>
              <a:rPr lang="en-US" sz="2800" dirty="0">
                <a:solidFill>
                  <a:srgbClr val="0066FF"/>
                </a:solidFill>
                <a:latin typeface="Courier"/>
                <a:cs typeface="Courier"/>
              </a:rPr>
              <a:t>\W</a:t>
            </a:r>
            <a:endParaRPr lang="en-US" sz="2800" dirty="0">
              <a:solidFill>
                <a:srgbClr val="0066FF"/>
              </a:solidFill>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Basic Text Processing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657600" y="2095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More Regular Expressions: Substitutions and ELIZA</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Substitutions</a:t>
            </a:r>
            <a:endParaRPr lang="en-US" dirty="0"/>
          </a:p>
        </p:txBody>
      </p:sp>
      <p:sp>
        <p:nvSpPr>
          <p:cNvPr id="3" name="Content Placeholder 2"/>
          <p:cNvSpPr>
            <a:spLocks noGrp="1"/>
          </p:cNvSpPr>
          <p:nvPr>
            <p:ph idx="1"/>
          </p:nvPr>
        </p:nvSpPr>
        <p:spPr/>
        <p:txBody>
          <a:bodyPr/>
          <a:lstStyle/>
          <a:p>
            <a:r>
              <a:rPr lang="en-US" dirty="0">
                <a:latin typeface="Calibri" panose="020F0502020204030204" charset="0"/>
                <a:cs typeface="Calibri" panose="020F0502020204030204" charset="0"/>
              </a:rPr>
              <a:t>Substitution in Python and UNIX commands:</a:t>
            </a:r>
            <a:endParaRPr lang="en-US" dirty="0">
              <a:latin typeface="Calibri" panose="020F0502020204030204" charset="0"/>
              <a:cs typeface="Calibri" panose="020F0502020204030204" charset="0"/>
            </a:endParaRPr>
          </a:p>
          <a:p>
            <a:endParaRPr lang="en-US" dirty="0">
              <a:latin typeface="Courier" charset="0"/>
            </a:endParaRPr>
          </a:p>
          <a:p>
            <a:r>
              <a:rPr lang="en-US" dirty="0">
                <a:latin typeface="Courier" charset="0"/>
              </a:rPr>
              <a:t>s/regexp1/pattern/ </a:t>
            </a:r>
            <a:endParaRPr lang="en-US" dirty="0">
              <a:latin typeface="Courier" charset="0"/>
            </a:endParaRPr>
          </a:p>
          <a:p>
            <a:r>
              <a:rPr lang="en-US" dirty="0">
                <a:latin typeface="Calibri" panose="020F0502020204030204" charset="0"/>
                <a:cs typeface="Calibri" panose="020F0502020204030204" charset="0"/>
              </a:rPr>
              <a:t>e.g.:</a:t>
            </a:r>
            <a:endParaRPr lang="en-US" dirty="0">
              <a:latin typeface="Calibri" panose="020F0502020204030204" charset="0"/>
              <a:cs typeface="Calibri" panose="020F0502020204030204" charset="0"/>
            </a:endParaRPr>
          </a:p>
          <a:p>
            <a:r>
              <a:rPr lang="en-US" dirty="0">
                <a:latin typeface="Courier" charset="0"/>
              </a:rPr>
              <a:t>s/</a:t>
            </a:r>
            <a:r>
              <a:rPr lang="en-US" dirty="0" err="1">
                <a:latin typeface="Courier" charset="0"/>
              </a:rPr>
              <a:t>colour</a:t>
            </a:r>
            <a:r>
              <a:rPr lang="en-US" dirty="0">
                <a:latin typeface="Courier" charset="0"/>
              </a:rPr>
              <a:t>/color/ </a:t>
            </a:r>
            <a:endParaRPr lang="en-US" dirty="0">
              <a:latin typeface="Courier" charset="0"/>
            </a:endParaRP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dirty="0"/>
              <a:t>Early NLP system that imitated a Rogerian psychotherapist </a:t>
            </a:r>
            <a:endParaRPr lang="en-US" dirty="0"/>
          </a:p>
          <a:p>
            <a:pPr lvl="1"/>
            <a:r>
              <a:rPr lang="en-US" dirty="0"/>
              <a:t>Joseph </a:t>
            </a:r>
            <a:r>
              <a:rPr lang="en-US" dirty="0" err="1"/>
              <a:t>Weizenbaum</a:t>
            </a:r>
            <a:r>
              <a:rPr lang="en-US" dirty="0"/>
              <a:t>, 1966. </a:t>
            </a:r>
            <a:endParaRPr lang="en-US" dirty="0"/>
          </a:p>
          <a:p>
            <a:endParaRPr lang="en-US" dirty="0"/>
          </a:p>
          <a:p>
            <a:r>
              <a:rPr lang="en-US" dirty="0"/>
              <a:t>Uses pattern matching to match, e.g.,:</a:t>
            </a:r>
            <a:endParaRPr lang="en-US" dirty="0"/>
          </a:p>
          <a:p>
            <a:pPr lvl="1"/>
            <a:r>
              <a:rPr lang="en-US" dirty="0">
                <a:solidFill>
                  <a:srgbClr val="0070C0"/>
                </a:solidFill>
                <a:latin typeface="Courier" charset="0"/>
              </a:rPr>
              <a:t>“I need X” </a:t>
            </a:r>
            <a:endParaRPr lang="en-US" dirty="0">
              <a:solidFill>
                <a:srgbClr val="0070C0"/>
              </a:solidFill>
              <a:latin typeface="Courier" charset="0"/>
            </a:endParaRPr>
          </a:p>
          <a:p>
            <a:pPr marL="151130" lvl="1" indent="0">
              <a:buNone/>
            </a:pPr>
            <a:r>
              <a:rPr lang="en-US" sz="2800" dirty="0"/>
              <a:t>and translates them into, e.g.</a:t>
            </a:r>
            <a:endParaRPr lang="en-US" sz="2800" dirty="0"/>
          </a:p>
          <a:p>
            <a:pPr lvl="1"/>
            <a:r>
              <a:rPr lang="en-US" dirty="0">
                <a:solidFill>
                  <a:srgbClr val="0070C0"/>
                </a:solidFill>
                <a:latin typeface="Courier" charset="0"/>
              </a:rPr>
              <a:t>“What would it mean to you if you got X? </a:t>
            </a:r>
            <a:endParaRPr lang="en-US" dirty="0">
              <a:solidFill>
                <a:srgbClr val="0070C0"/>
              </a:solidFill>
              <a:latin typeface="Courier"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sz="2400" dirty="0"/>
              <a:t>Early NLP system that imitated a Rogerian psychotherapist </a:t>
            </a:r>
            <a:endParaRPr lang="en-US" sz="2400" dirty="0"/>
          </a:p>
          <a:p>
            <a:pPr lvl="1"/>
            <a:r>
              <a:rPr lang="en-US" sz="1800" dirty="0"/>
              <a:t>Joseph </a:t>
            </a:r>
            <a:r>
              <a:rPr lang="en-US" sz="1800" dirty="0" err="1"/>
              <a:t>Weizenbaum</a:t>
            </a:r>
            <a:r>
              <a:rPr lang="en-US" sz="1800" dirty="0"/>
              <a:t>, 1966. </a:t>
            </a:r>
            <a:endParaRPr lang="en-US" sz="1800" dirty="0"/>
          </a:p>
          <a:p>
            <a:endParaRPr lang="en-US" sz="2400" dirty="0"/>
          </a:p>
          <a:p>
            <a:r>
              <a:rPr lang="en-US" sz="2400" dirty="0"/>
              <a:t>Uses pattern matching to match, e.g.,:</a:t>
            </a:r>
            <a:endParaRPr lang="en-US" sz="2400" dirty="0"/>
          </a:p>
          <a:p>
            <a:pPr lvl="1"/>
            <a:r>
              <a:rPr lang="en-US" sz="1800" dirty="0">
                <a:solidFill>
                  <a:srgbClr val="0070C0"/>
                </a:solidFill>
                <a:latin typeface="Courier" charset="0"/>
              </a:rPr>
              <a:t>“I need X” </a:t>
            </a:r>
            <a:endParaRPr lang="en-US" sz="1800" dirty="0">
              <a:solidFill>
                <a:srgbClr val="0070C0"/>
              </a:solidFill>
              <a:latin typeface="Courier" charset="0"/>
            </a:endParaRPr>
          </a:p>
          <a:p>
            <a:pPr marL="151130" lvl="1" indent="0">
              <a:buNone/>
            </a:pPr>
            <a:r>
              <a:rPr lang="en-US" sz="3600" dirty="0"/>
              <a:t>and translates them into, e.g.</a:t>
            </a:r>
            <a:endParaRPr lang="en-US" sz="3600" dirty="0"/>
          </a:p>
          <a:p>
            <a:pPr lvl="1"/>
            <a:r>
              <a:rPr lang="en-US" sz="1800" dirty="0">
                <a:solidFill>
                  <a:srgbClr val="0070C0"/>
                </a:solidFill>
                <a:latin typeface="Courier" charset="0"/>
              </a:rPr>
              <a:t>“What would it mean to you if you got X? </a:t>
            </a:r>
            <a:endParaRPr lang="en-US" sz="1800" dirty="0">
              <a:solidFill>
                <a:srgbClr val="0070C0"/>
              </a:solidFill>
              <a:latin typeface="Courier"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035290" cy="3429000"/>
          </a:xfrm>
        </p:spPr>
        <p:txBody>
          <a:bodyPr>
            <a:noAutofit/>
          </a:bodyPr>
          <a:lstStyle/>
          <a:p>
            <a:pPr marL="0" indent="0">
              <a:buNone/>
            </a:pPr>
            <a:r>
              <a:rPr lang="en-US" sz="2600" dirty="0"/>
              <a:t>Men are all alike.</a:t>
            </a:r>
            <a:br>
              <a:rPr lang="en-US" sz="2600" dirty="0"/>
            </a:br>
            <a:r>
              <a:rPr lang="en-US" sz="2600" dirty="0">
                <a:solidFill>
                  <a:srgbClr val="00B050"/>
                </a:solidFill>
              </a:rPr>
              <a:t>IN WHAT WAY</a:t>
            </a:r>
            <a:endParaRPr lang="en-US" sz="2600" dirty="0"/>
          </a:p>
          <a:p>
            <a:pPr marL="0" indent="0">
              <a:buNone/>
            </a:pPr>
            <a:r>
              <a:rPr lang="en-US" sz="2600" dirty="0"/>
              <a:t>They're always bugging us about something or other. </a:t>
            </a:r>
            <a:r>
              <a:rPr lang="en-US" sz="2600" dirty="0">
                <a:solidFill>
                  <a:srgbClr val="00B050"/>
                </a:solidFill>
              </a:rPr>
              <a:t>CAN YOU THINK OF A SPECIFIC EXAMPLE </a:t>
            </a:r>
            <a:endParaRPr lang="en-US" sz="2600" dirty="0">
              <a:solidFill>
                <a:srgbClr val="00B050"/>
              </a:solidFill>
            </a:endParaRPr>
          </a:p>
          <a:p>
            <a:pPr marL="0" indent="0">
              <a:buNone/>
            </a:pPr>
            <a:r>
              <a:rPr lang="en-US" sz="2600" dirty="0"/>
              <a:t>Well, my friend made me come here.</a:t>
            </a:r>
            <a:br>
              <a:rPr lang="en-US" sz="2600" dirty="0"/>
            </a:br>
            <a:r>
              <a:rPr lang="en-US" sz="2600" dirty="0">
                <a:solidFill>
                  <a:srgbClr val="00B050"/>
                </a:solidFill>
              </a:rPr>
              <a:t>YOUR FRIEND MADE YOU COME HERE </a:t>
            </a:r>
            <a:endParaRPr lang="en-US" sz="2600" dirty="0">
              <a:solidFill>
                <a:srgbClr val="00B050"/>
              </a:solidFill>
            </a:endParaRPr>
          </a:p>
          <a:p>
            <a:pPr marL="0" indent="0">
              <a:buNone/>
            </a:pPr>
            <a:r>
              <a:rPr lang="en-US" sz="2600" dirty="0"/>
              <a:t>He says I'm depressed much of the time.</a:t>
            </a:r>
            <a:br>
              <a:rPr lang="en-US" sz="2600" dirty="0"/>
            </a:br>
            <a:r>
              <a:rPr lang="en-US" sz="2600" dirty="0">
                <a:solidFill>
                  <a:srgbClr val="00B050"/>
                </a:solidFill>
              </a:rPr>
              <a:t>I AM SORRY TO HEAR YOU ARE DEPRESSED </a:t>
            </a:r>
            <a:endParaRPr lang="en-US" sz="2600" dirty="0">
              <a:solidFill>
                <a:srgbClr val="00B05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ELIZA works</a:t>
            </a:r>
            <a:endParaRPr lang="en-US" dirty="0"/>
          </a:p>
        </p:txBody>
      </p:sp>
      <p:sp>
        <p:nvSpPr>
          <p:cNvPr id="3" name="Content Placeholder 2"/>
          <p:cNvSpPr>
            <a:spLocks noGrp="1"/>
          </p:cNvSpPr>
          <p:nvPr>
            <p:ph idx="1"/>
          </p:nvPr>
        </p:nvSpPr>
        <p:spPr>
          <a:xfrm>
            <a:off x="222885" y="1200150"/>
            <a:ext cx="8807450" cy="3429000"/>
          </a:xfrm>
        </p:spPr>
        <p:txBody>
          <a:bodyPr/>
          <a:lstStyle/>
          <a:p>
            <a:r>
              <a:rPr lang="en-US" sz="2000" dirty="0"/>
              <a:t>s/.* I’M (</a:t>
            </a:r>
            <a:r>
              <a:rPr lang="en-US" sz="2000" dirty="0" err="1"/>
              <a:t>depressed|sad</a:t>
            </a:r>
            <a:r>
              <a:rPr lang="en-US" sz="2000" dirty="0"/>
              <a:t>) .*/I AM SORRY TO HEAR YOU ARE \1/ </a:t>
            </a:r>
            <a:endParaRPr lang="en-US" sz="2000" dirty="0"/>
          </a:p>
          <a:p>
            <a:r>
              <a:rPr lang="en-US" sz="2000" dirty="0"/>
              <a:t>s/.* I AM (</a:t>
            </a:r>
            <a:r>
              <a:rPr lang="en-US" sz="2000" dirty="0" err="1"/>
              <a:t>depressed|sad</a:t>
            </a:r>
            <a:r>
              <a:rPr lang="en-US" sz="2000" dirty="0"/>
              <a:t>) .*/WHY DO YOU THINK YOU ARE \1/</a:t>
            </a:r>
            <a:endParaRPr lang="en-US" sz="2000" dirty="0"/>
          </a:p>
          <a:p>
            <a:r>
              <a:rPr lang="en-US" sz="2000" dirty="0"/>
              <a:t>s/.* all .*/IN WHAT WAY?/ </a:t>
            </a:r>
            <a:endParaRPr lang="en-US" sz="2000" dirty="0"/>
          </a:p>
          <a:p>
            <a:r>
              <a:rPr lang="en-US" sz="2000" dirty="0"/>
              <a:t>s/.* always .*/CAN YOU THINK OF A SPECIFIC EXAMPLE?/ </a:t>
            </a:r>
            <a:endParaRPr lang="en-US" sz="2000" dirty="0"/>
          </a:p>
          <a:p>
            <a:pPr marL="0" indent="0">
              <a:buNone/>
            </a:pP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definition </a:t>
            </a:r>
            <a:endParaRPr lang="en-GB"/>
          </a:p>
        </p:txBody>
      </p:sp>
      <p:sp>
        <p:nvSpPr>
          <p:cNvPr id="93" name="Google Shape;93;p1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Natural Language Processing (NLP) is a field of artificial intelligence (AI) that focuses on the interaction between computers and humans through natural language. </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The goal of NLP is to enable computers to understand, interpret, and generate human language in a way that is both meaningful and useful</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Most common NLP libraries </a:t>
            </a:r>
            <a:endParaRPr lang="en-GB"/>
          </a:p>
        </p:txBody>
      </p:sp>
      <p:sp>
        <p:nvSpPr>
          <p:cNvPr id="317" name="Google Shape;317;p42"/>
          <p:cNvSpPr txBox="1"/>
          <p:nvPr>
            <p:ph type="body" idx="1"/>
          </p:nvPr>
        </p:nvSpPr>
        <p:spPr>
          <a:xfrm>
            <a:off x="311700" y="1152475"/>
            <a:ext cx="8520600" cy="3706500"/>
          </a:xfrm>
          <a:prstGeom prst="rect">
            <a:avLst/>
          </a:prstGeom>
        </p:spPr>
        <p:txBody>
          <a:bodyPr spcFirstLastPara="1" wrap="square" lIns="91425" tIns="91425" rIns="91425" bIns="91425" anchor="t" anchorCtr="0">
            <a:noAutofit/>
          </a:bodyPr>
          <a:lstStyle/>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NLTK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Toolkit): A comprehensive library for Python that provides tools for text processing, including tokenization, stemming, tagging, parsing, and semantic reasoning. It's widely used for educational purposes and research.</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spaCy</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 efficient and user-friendly library designed for production use. It offers pre-trained models for various languages and supports tasks like part-of-speech tagging, named entity recognition, and dependency parsing.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Transformers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(by Hugging Face): A popular library that provides state-of-the-art pre-trained models for various NLP tasks, including text classification, translation, and summarization. It supports models like BERT, GPT, and T5.</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Gensim</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Primarily used for topic modeling and document similarity analysis. It excels in handling large text corpora and provides implementations of algorithms like Word2Vec and LDA (Latent Dirichlet Allocation).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TextBlob</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simple library for processing textual data. It provides a straightforward API for common NLP tasks such as sentiment analysis, noun phrase extraction, and translation.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Stanford NLP</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suite of tools developed by Stanford University that provides robust NLP capabilities, including part-of-speech tagging, named entity recognition, and parsing. It can be used via a Python wrapper called </a:t>
            </a:r>
            <a:r>
              <a:rPr lang="en-GB" sz="1200">
                <a:solidFill>
                  <a:srgbClr val="222222"/>
                </a:solidFill>
                <a:highlight>
                  <a:srgbClr val="FFFFFF"/>
                </a:highlight>
                <a:latin typeface="Roboto Mono" panose="00000009000000000000"/>
                <a:ea typeface="Roboto Mono" panose="00000009000000000000"/>
                <a:cs typeface="Roboto Mono" panose="00000009000000000000"/>
                <a:sym typeface="Roboto Mono" panose="00000009000000000000"/>
              </a:rPr>
              <a:t>stanza</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1200"/>
              </a:spcAft>
              <a:buNone/>
            </a:pPr>
            <a:endParaRPr sz="1900"/>
          </a:p>
        </p:txBody>
      </p:sp>
      <p:pic>
        <p:nvPicPr>
          <p:cNvPr id="318" name="Google Shape;318;p42"/>
          <p:cNvPicPr preferRelativeResize="0"/>
          <p:nvPr/>
        </p:nvPicPr>
        <p:blipFill>
          <a:blip r:embed="rId1"/>
          <a:stretch>
            <a:fillRect/>
          </a:stretch>
        </p:blipFill>
        <p:spPr>
          <a:xfrm>
            <a:off x="7812600" y="-3"/>
            <a:ext cx="1331400" cy="827675"/>
          </a:xfrm>
          <a:prstGeom prst="rect">
            <a:avLst/>
          </a:prstGeom>
          <a:noFill/>
          <a:ln>
            <a:noFill/>
          </a:ln>
        </p:spPr>
      </p:pic>
      <p:pic>
        <p:nvPicPr>
          <p:cNvPr id="319" name="Google Shape;319;p42"/>
          <p:cNvPicPr preferRelativeResize="0"/>
          <p:nvPr/>
        </p:nvPicPr>
        <p:blipFill>
          <a:blip r:embed="rId2"/>
          <a:stretch>
            <a:fillRect/>
          </a:stretch>
        </p:blipFill>
        <p:spPr>
          <a:xfrm>
            <a:off x="6418580" y="34290"/>
            <a:ext cx="1332230" cy="828040"/>
          </a:xfrm>
          <a:prstGeom prst="rect">
            <a:avLst/>
          </a:prstGeom>
          <a:noFill/>
          <a:ln>
            <a:noFill/>
          </a:ln>
        </p:spPr>
      </p:pic>
      <p:pic>
        <p:nvPicPr>
          <p:cNvPr id="320" name="Google Shape;320;p42"/>
          <p:cNvPicPr preferRelativeResize="0"/>
          <p:nvPr/>
        </p:nvPicPr>
        <p:blipFill rotWithShape="1">
          <a:blip r:embed="rId3"/>
          <a:srcRect l="9792" t="9383" r="15172" b="9440"/>
          <a:stretch>
            <a:fillRect/>
          </a:stretch>
        </p:blipFill>
        <p:spPr>
          <a:xfrm>
            <a:off x="5324401" y="34425"/>
            <a:ext cx="1032499" cy="827675"/>
          </a:xfrm>
          <a:prstGeom prst="rect">
            <a:avLst/>
          </a:prstGeom>
          <a:noFill/>
          <a:ln>
            <a:noFill/>
          </a:ln>
        </p:spPr>
      </p:pic>
      <p:pic>
        <p:nvPicPr>
          <p:cNvPr id="321" name="Google Shape;321;p42"/>
          <p:cNvPicPr preferRelativeResize="0"/>
          <p:nvPr/>
        </p:nvPicPr>
        <p:blipFill rotWithShape="1">
          <a:blip r:embed="rId4"/>
          <a:srcRect l="10320" t="26153" r="10352" b="22353"/>
          <a:stretch>
            <a:fillRect/>
          </a:stretch>
        </p:blipFill>
        <p:spPr>
          <a:xfrm>
            <a:off x="3675384" y="280"/>
            <a:ext cx="1792445" cy="440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pipeline </a:t>
            </a:r>
            <a:endParaRPr lang="en-GB"/>
          </a:p>
          <a:p>
            <a:pPr marL="0" lvl="0" indent="0" algn="l" rtl="0">
              <a:spcBef>
                <a:spcPts val="0"/>
              </a:spcBef>
              <a:spcAft>
                <a:spcPts val="0"/>
              </a:spcAft>
              <a:buNone/>
            </a:pPr>
          </a:p>
        </p:txBody>
      </p:sp>
      <p:sp>
        <p:nvSpPr>
          <p:cNvPr id="334" name="Google Shape;334;p4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Processing) pipeline is a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series of processing steps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that transform raw text into a structured format that can be analyzed and understood by machines. </a:t>
            </a:r>
            <a:endParaRPr sz="175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pipeline typically consists of several stages, each focusing on a specific aspect of text processing.</a:t>
            </a:r>
            <a:endParaRPr sz="23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pipeline </a:t>
            </a:r>
            <a:endParaRPr lang="en-GB"/>
          </a:p>
        </p:txBody>
      </p:sp>
      <p:pic>
        <p:nvPicPr>
          <p:cNvPr id="340" name="Google Shape;340;p45"/>
          <p:cNvPicPr preferRelativeResize="0"/>
          <p:nvPr/>
        </p:nvPicPr>
        <p:blipFill>
          <a:blip r:embed="rId1"/>
          <a:stretch>
            <a:fillRect/>
          </a:stretch>
        </p:blipFill>
        <p:spPr>
          <a:xfrm>
            <a:off x="1222299" y="1232450"/>
            <a:ext cx="5955801" cy="3754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Tokenization </a:t>
            </a:r>
            <a:endParaRPr lang="en-US" altLang="en-GB"/>
          </a:p>
        </p:txBody>
      </p:sp>
      <p:sp>
        <p:nvSpPr>
          <p:cNvPr id="3" name="Text Placeholder 2"/>
          <p:cNvSpPr/>
          <p:nvPr>
            <p:ph type="body" idx="1"/>
          </p:nvPr>
        </p:nvSpPr>
        <p:spPr/>
        <p:txBody>
          <a:bodyPr/>
          <a:p>
            <a:pPr marL="114300" indent="0">
              <a:buNone/>
            </a:pPr>
            <a:r>
              <a:rPr lang="en-US" altLang="en-GB" sz="1600"/>
              <a:t>Tokenization is the process of breaking down text into smaller units, called tokens. These tokens can be words, phrases, or even sentences, depending on the level of tokenization being applied. In this example, we will perform word tokenization on the provided text.</a:t>
            </a:r>
            <a:endParaRPr lang="en-US" altLang="en-GB" sz="1600"/>
          </a:p>
          <a:p>
            <a:endParaRPr lang="en-US" altLang="en-GB" sz="1600"/>
          </a:p>
          <a:p>
            <a:endParaRPr lang="en-US" altLang="en-GB" sz="1600"/>
          </a:p>
        </p:txBody>
      </p:sp>
      <p:pic>
        <p:nvPicPr>
          <p:cNvPr id="4" name="Picture 3"/>
          <p:cNvPicPr>
            <a:picLocks noChangeAspect="1"/>
          </p:cNvPicPr>
          <p:nvPr/>
        </p:nvPicPr>
        <p:blipFill>
          <a:blip r:embed="rId1"/>
          <a:stretch>
            <a:fillRect/>
          </a:stretch>
        </p:blipFill>
        <p:spPr>
          <a:xfrm>
            <a:off x="1087120" y="2133600"/>
            <a:ext cx="6754495" cy="2186305"/>
          </a:xfrm>
          <a:prstGeom prst="rect">
            <a:avLst/>
          </a:prstGeom>
          <a:ln>
            <a:solidFill>
              <a:schemeClr val="tx1"/>
            </a:solidFill>
          </a:ln>
        </p:spPr>
      </p:pic>
      <p:sp>
        <p:nvSpPr>
          <p:cNvPr id="5" name="Text Box 4"/>
          <p:cNvSpPr txBox="1"/>
          <p:nvPr/>
        </p:nvSpPr>
        <p:spPr>
          <a:xfrm>
            <a:off x="318770" y="4458970"/>
            <a:ext cx="8513445" cy="460375"/>
          </a:xfrm>
          <a:prstGeom prst="rect">
            <a:avLst/>
          </a:prstGeom>
          <a:ln>
            <a:solidFill>
              <a:schemeClr val="tx1"/>
            </a:solidFill>
          </a:ln>
        </p:spPr>
        <p:txBody>
          <a:bodyPr wrap="square">
            <a:spAutoFit/>
          </a:bodyPr>
          <a:p>
            <a:pPr marL="0" indent="0" algn="l"/>
            <a:r>
              <a:rPr lang="en-US" altLang="zh-CN" sz="1200" b="0" i="0">
                <a:solidFill>
                  <a:srgbClr val="222222"/>
                </a:solidFill>
                <a:latin typeface="ui-monospace"/>
                <a:ea typeface="ui-monospace"/>
              </a:rPr>
              <a:t>['Hello', '!', 'My', 'name', 'is', 'John', '.', 'I', 'love', 'programming', '.', 'How', 'about', 'you', '?', 'Let', "'s", 'code', 'together', '.']</a:t>
            </a:r>
            <a:endParaRPr lang="en-US" altLang="zh-CN" sz="1200" b="0" i="0">
              <a:solidFill>
                <a:srgbClr val="222222"/>
              </a:solidFill>
              <a:latin typeface="ui-monospace"/>
              <a:ea typeface="ui-monospac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5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Issues in Tokenization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51"/>
          <p:cNvSpPr/>
          <p:nvPr/>
        </p:nvSpPr>
        <p:spPr>
          <a:xfrm>
            <a:off x="304920" y="1352520"/>
            <a:ext cx="88386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Finland’s capital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 Finlands Finland’s </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000" i="1">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what’re, I’m, isn’t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 are, I am, is not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Hewlett-Packard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Hewlett Packard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state-of-the-art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state of the art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Lowercase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lower-case lowercase lower case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San Francisco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200">
                <a:solidFill>
                  <a:srgbClr val="000000"/>
                </a:solidFill>
                <a:latin typeface="Calibri" panose="020F0502020204030204"/>
                <a:ea typeface="Calibri" panose="020F0502020204030204"/>
                <a:cs typeface="Calibri" panose="020F0502020204030204"/>
                <a:sym typeface="Calibri" panose="020F0502020204030204"/>
              </a:rPr>
              <a:t>one token or two?</a:t>
            </a:r>
            <a:endParaRPr sz="22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m.p.h., PhD.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Tokenization</a:t>
            </a:r>
            <a:endParaRPr lang="en-US" dirty="0"/>
          </a:p>
        </p:txBody>
      </p:sp>
      <p:sp>
        <p:nvSpPr>
          <p:cNvPr id="3" name="Content Placeholder 2"/>
          <p:cNvSpPr>
            <a:spLocks noGrp="1"/>
          </p:cNvSpPr>
          <p:nvPr>
            <p:ph idx="1"/>
          </p:nvPr>
        </p:nvSpPr>
        <p:spPr>
          <a:xfrm>
            <a:off x="435610" y="971550"/>
            <a:ext cx="8327390" cy="3847465"/>
          </a:xfrm>
        </p:spPr>
        <p:txBody>
          <a:bodyPr>
            <a:normAutofit/>
          </a:bodyPr>
          <a:lstStyle/>
          <a:p>
            <a:r>
              <a:rPr lang="en-US" dirty="0"/>
              <a:t>Can't just blindly remove punctuation:</a:t>
            </a:r>
            <a:endParaRPr lang="en-US" dirty="0"/>
          </a:p>
          <a:p>
            <a:pPr lvl="1"/>
            <a:r>
              <a:rPr lang="en-US" dirty="0">
                <a:solidFill>
                  <a:srgbClr val="0070C0"/>
                </a:solidFill>
              </a:rPr>
              <a:t>m.p.h., Ph.D., AT&amp;T, </a:t>
            </a:r>
            <a:r>
              <a:rPr lang="en-US" dirty="0" err="1">
                <a:solidFill>
                  <a:srgbClr val="0070C0"/>
                </a:solidFill>
              </a:rPr>
              <a:t>cap’n</a:t>
            </a:r>
            <a:endParaRPr lang="en-US" dirty="0"/>
          </a:p>
          <a:p>
            <a:pPr lvl="1"/>
            <a:r>
              <a:rPr lang="en-US" dirty="0"/>
              <a:t>prices </a:t>
            </a:r>
            <a:r>
              <a:rPr lang="en-US" dirty="0">
                <a:solidFill>
                  <a:srgbClr val="0070C0"/>
                </a:solidFill>
              </a:rPr>
              <a:t>($45.55</a:t>
            </a:r>
            <a:r>
              <a:rPr lang="en-US" dirty="0"/>
              <a:t>)</a:t>
            </a:r>
            <a:endParaRPr lang="en-US" dirty="0"/>
          </a:p>
          <a:p>
            <a:pPr lvl="1"/>
            <a:r>
              <a:rPr lang="en-US" dirty="0"/>
              <a:t>dates (</a:t>
            </a:r>
            <a:r>
              <a:rPr lang="en-US" dirty="0">
                <a:solidFill>
                  <a:srgbClr val="0070C0"/>
                </a:solidFill>
              </a:rPr>
              <a:t>01/02/06</a:t>
            </a:r>
            <a:r>
              <a:rPr lang="en-US" dirty="0"/>
              <a:t>)</a:t>
            </a:r>
            <a:endParaRPr lang="en-US" dirty="0"/>
          </a:p>
          <a:p>
            <a:pPr lvl="1"/>
            <a:r>
              <a:rPr lang="en-US" dirty="0"/>
              <a:t>URLs (</a:t>
            </a:r>
            <a:r>
              <a:rPr lang="en-US" dirty="0">
                <a:solidFill>
                  <a:srgbClr val="0070C0"/>
                </a:solidFill>
              </a:rPr>
              <a:t>http://</a:t>
            </a:r>
            <a:r>
              <a:rPr lang="en-US" dirty="0" err="1">
                <a:solidFill>
                  <a:srgbClr val="0070C0"/>
                </a:solidFill>
              </a:rPr>
              <a:t>www.stanford.edu</a:t>
            </a:r>
            <a:r>
              <a:rPr lang="en-US" dirty="0"/>
              <a:t>)</a:t>
            </a:r>
            <a:endParaRPr lang="en-US" dirty="0"/>
          </a:p>
          <a:p>
            <a:pPr lvl="1"/>
            <a:r>
              <a:rPr lang="en-US" dirty="0"/>
              <a:t>hashtags (</a:t>
            </a:r>
            <a:r>
              <a:rPr lang="en-US" dirty="0">
                <a:solidFill>
                  <a:srgbClr val="0070C0"/>
                </a:solidFill>
              </a:rPr>
              <a:t>#</a:t>
            </a:r>
            <a:r>
              <a:rPr lang="en-US" dirty="0" err="1">
                <a:solidFill>
                  <a:srgbClr val="0070C0"/>
                </a:solidFill>
              </a:rPr>
              <a:t>nlproc</a:t>
            </a:r>
            <a:r>
              <a:rPr lang="en-US" dirty="0"/>
              <a:t>)</a:t>
            </a:r>
            <a:endParaRPr lang="en-US" dirty="0"/>
          </a:p>
          <a:p>
            <a:pPr lvl="1"/>
            <a:r>
              <a:rPr lang="en-US" dirty="0"/>
              <a:t>email addresses (</a:t>
            </a:r>
            <a:r>
              <a:rPr lang="en-US" dirty="0" err="1">
                <a:solidFill>
                  <a:srgbClr val="0070C0"/>
                </a:solidFill>
              </a:rPr>
              <a:t>someone@cs.colorado.edu</a:t>
            </a:r>
            <a:r>
              <a:rPr lang="en-US" dirty="0"/>
              <a:t>)</a:t>
            </a:r>
            <a:endParaRPr lang="en-US" dirty="0"/>
          </a:p>
          <a:p>
            <a:r>
              <a:rPr lang="en-US" dirty="0"/>
              <a:t>Clitic: a word that doesn't stand on its own</a:t>
            </a:r>
            <a:endParaRPr lang="en-US" dirty="0"/>
          </a:p>
          <a:p>
            <a:pPr lvl="1"/>
            <a:r>
              <a:rPr lang="en-US" dirty="0">
                <a:solidFill>
                  <a:srgbClr val="0070C0"/>
                </a:solidFill>
              </a:rPr>
              <a:t>"are" </a:t>
            </a:r>
            <a:r>
              <a:rPr lang="en-US" dirty="0">
                <a:solidFill>
                  <a:schemeClr val="tx1"/>
                </a:solidFill>
              </a:rPr>
              <a:t>in</a:t>
            </a:r>
            <a:r>
              <a:rPr lang="en-US" dirty="0">
                <a:solidFill>
                  <a:srgbClr val="0070C0"/>
                </a:solidFill>
              </a:rPr>
              <a:t> we're, </a:t>
            </a:r>
            <a:r>
              <a:rPr lang="en-US" dirty="0">
                <a:sym typeface="Wingdings" panose="05000000000000000000" pitchFamily="2" charset="2"/>
              </a:rPr>
              <a:t>French "</a:t>
            </a:r>
            <a:r>
              <a:rPr lang="en-US" dirty="0">
                <a:solidFill>
                  <a:srgbClr val="0070C0"/>
                </a:solidFill>
                <a:sym typeface="Wingdings" panose="05000000000000000000" pitchFamily="2" charset="2"/>
              </a:rPr>
              <a:t>je</a:t>
            </a:r>
            <a:r>
              <a:rPr lang="en-US" dirty="0">
                <a:sym typeface="Wingdings" panose="05000000000000000000" pitchFamily="2" charset="2"/>
              </a:rPr>
              <a:t>" in </a:t>
            </a:r>
            <a:r>
              <a:rPr lang="en-US" dirty="0" err="1">
                <a:solidFill>
                  <a:srgbClr val="0070C0"/>
                </a:solidFill>
                <a:sym typeface="Wingdings" panose="05000000000000000000" pitchFamily="2" charset="2"/>
              </a:rPr>
              <a:t>j'ai</a:t>
            </a:r>
            <a:r>
              <a:rPr lang="en-US" dirty="0">
                <a:solidFill>
                  <a:srgbClr val="0070C0"/>
                </a:solidFill>
                <a:sym typeface="Wingdings" panose="05000000000000000000" pitchFamily="2" charset="2"/>
              </a:rPr>
              <a:t>,</a:t>
            </a:r>
            <a:r>
              <a:rPr lang="en-US" dirty="0">
                <a:sym typeface="Wingdings" panose="05000000000000000000" pitchFamily="2" charset="2"/>
              </a:rPr>
              <a:t> "</a:t>
            </a:r>
            <a:r>
              <a:rPr lang="en-US" dirty="0">
                <a:solidFill>
                  <a:srgbClr val="0070C0"/>
                </a:solidFill>
                <a:sym typeface="Wingdings" panose="05000000000000000000" pitchFamily="2" charset="2"/>
              </a:rPr>
              <a:t>le</a:t>
            </a:r>
            <a:r>
              <a:rPr lang="en-US" dirty="0">
                <a:sym typeface="Wingdings" panose="05000000000000000000" pitchFamily="2" charset="2"/>
              </a:rPr>
              <a:t>" in </a:t>
            </a:r>
            <a:r>
              <a:rPr lang="en-US" dirty="0" err="1">
                <a:solidFill>
                  <a:srgbClr val="0070C0"/>
                </a:solidFill>
                <a:sym typeface="Wingdings" panose="05000000000000000000" pitchFamily="2" charset="2"/>
              </a:rPr>
              <a:t>l'honneur</a:t>
            </a:r>
            <a:endParaRPr lang="en-US" dirty="0">
              <a:solidFill>
                <a:srgbClr val="0070C0"/>
              </a:solidFill>
              <a:sym typeface="Wingdings" panose="05000000000000000000" pitchFamily="2" charset="2"/>
            </a:endParaRPr>
          </a:p>
          <a:p>
            <a:r>
              <a:rPr lang="en-US" dirty="0">
                <a:solidFill>
                  <a:schemeClr val="tx1"/>
                </a:solidFill>
                <a:sym typeface="Wingdings" panose="05000000000000000000" pitchFamily="2" charset="2"/>
              </a:rPr>
              <a:t>When should multiword expressions (MWE) be words?</a:t>
            </a:r>
            <a:endParaRPr lang="en-US" dirty="0">
              <a:solidFill>
                <a:schemeClr val="tx1"/>
              </a:solidFill>
              <a:sym typeface="Wingdings" panose="05000000000000000000" pitchFamily="2" charset="2"/>
            </a:endParaRPr>
          </a:p>
          <a:p>
            <a:pPr lvl="1"/>
            <a:r>
              <a:rPr lang="en-US" dirty="0">
                <a:solidFill>
                  <a:srgbClr val="0070C0"/>
                </a:solidFill>
              </a:rPr>
              <a:t>New York, rock ’n’ roll </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52"/>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85" name="Google Shape;385;p52"/>
          <p:cNvSpPr/>
          <p:nvPr/>
        </p:nvSpPr>
        <p:spPr>
          <a:xfrm>
            <a:off x="304920" y="1352520"/>
            <a:ext cx="8533800" cy="35805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French</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0" i="0" u="none" strike="noStrike" cap="none">
                <a:solidFill>
                  <a:srgbClr val="000000"/>
                </a:solidFill>
                <a:latin typeface="Noto Sans Symbols"/>
                <a:ea typeface="Noto Sans Symbols"/>
                <a:cs typeface="Noto Sans Symbols"/>
                <a:sym typeface="Noto Sans Symbols"/>
              </a:rPr>
              <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one token or two?</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Want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match with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un ensemble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German noun compounds are not segmented</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Lebensversicherungsgesellschaftsangestellter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‘life insurance company employee’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German information retrieval needs </a:t>
            </a: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compound splitter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53"/>
          <p:cNvSpPr/>
          <p:nvPr/>
        </p:nvSpPr>
        <p:spPr>
          <a:xfrm>
            <a:off x="1219320" y="-171360"/>
            <a:ext cx="7771800" cy="8565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1" name="Google Shape;391;p53"/>
          <p:cNvSpPr/>
          <p:nvPr/>
        </p:nvSpPr>
        <p:spPr>
          <a:xfrm>
            <a:off x="243840" y="1041400"/>
            <a:ext cx="8434705" cy="3060065"/>
          </a:xfrm>
          <a:prstGeom prst="rect">
            <a:avLst/>
          </a:prstGeom>
          <a:noFill/>
          <a:ln>
            <a:noFill/>
          </a:ln>
        </p:spPr>
        <p:txBody>
          <a:bodyPr spcFirstLastPara="1" wrap="square" lIns="90000" tIns="45000" rIns="90000" bIns="45000" anchor="t" anchorCtr="0">
            <a:noAutofit/>
          </a:bodyPr>
          <a:lstStyle/>
          <a:p>
            <a:pPr marL="342900" marR="0" lvl="0" indent="-342900" algn="l" rtl="0">
              <a:lnSpc>
                <a:spcPct val="20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Chinese and Japanese no spaces between words:</a:t>
            </a:r>
            <a:endParaRPr sz="20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莎拉波娃现在居住在美国东南部的佛罗里达。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  现在   居住  在    美国   东南部     的    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rPr>
              <a:t>Sharapova now     lives in       US       southeastern     Florida</a:t>
            </a:r>
            <a:endPar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5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Word Tokenization in Chinese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8" name="Google Shape;398;p54"/>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Also called </a:t>
            </a:r>
            <a:r>
              <a:rPr lang="en-GB" sz="2400" b="1">
                <a:solidFill>
                  <a:srgbClr val="000000"/>
                </a:solidFill>
                <a:latin typeface="Calibri" panose="020F0502020204030204"/>
                <a:ea typeface="Calibri" panose="020F0502020204030204"/>
                <a:cs typeface="Calibri" panose="020F0502020204030204"/>
                <a:sym typeface="Calibri" panose="020F0502020204030204"/>
              </a:rPr>
              <a:t>Word Segmentation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Chinese words are composed of characters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Characters are generally 1 syllable and 1 morpheme.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Average word is 2.4 characters long.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Standard baseline segmentation algorithm: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Maximum Matching  (also called Greedy)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p:nvPr>
            <p:ph type="title"/>
          </p:nvPr>
        </p:nvSpPr>
        <p:spPr>
          <a:xfrm>
            <a:off x="520883" y="1115454"/>
            <a:ext cx="2057400" cy="20574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rPr>
              <a:t>What is Natural Language Processing?</a:t>
            </a:r>
            <a:endParaRPr lang="en-GB" sz="2000">
              <a:solidFill>
                <a:srgbClr val="FFFFFF"/>
              </a:solidFill>
            </a:endParaRPr>
          </a:p>
        </p:txBody>
      </p:sp>
      <p:pic>
        <p:nvPicPr>
          <p:cNvPr id="112" name="Google Shape;112;p22" descr="A screenshot of a cell phone&#10;&#10;Description automatically generated"/>
          <p:cNvPicPr preferRelativeResize="0"/>
          <p:nvPr/>
        </p:nvPicPr>
        <p:blipFill rotWithShape="1">
          <a:blip r:embed="rId1"/>
          <a:srcRect/>
          <a:stretch>
            <a:fillRect/>
          </a:stretch>
        </p:blipFill>
        <p:spPr>
          <a:xfrm>
            <a:off x="3261989" y="707439"/>
            <a:ext cx="5070890" cy="1749456"/>
          </a:xfrm>
          <a:prstGeom prst="rect">
            <a:avLst/>
          </a:prstGeom>
          <a:noFill/>
          <a:ln>
            <a:noFill/>
          </a:ln>
        </p:spPr>
      </p:pic>
      <p:sp>
        <p:nvSpPr>
          <p:cNvPr id="113" name="Google Shape;113;p22"/>
          <p:cNvSpPr txBox="1"/>
          <p:nvPr>
            <p:ph type="body" idx="1"/>
          </p:nvPr>
        </p:nvSpPr>
        <p:spPr>
          <a:xfrm>
            <a:off x="3073774" y="3017804"/>
            <a:ext cx="5740800" cy="4977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90000"/>
              </a:lnSpc>
              <a:spcBef>
                <a:spcPts val="0"/>
              </a:spcBef>
              <a:spcAft>
                <a:spcPts val="0"/>
              </a:spcAft>
              <a:buClr>
                <a:schemeClr val="dk1"/>
              </a:buClr>
              <a:buSzPct val="36000"/>
              <a:buNone/>
            </a:pPr>
            <a:r>
              <a:rPr lang="en-GB" sz="6680"/>
              <a:t>Computers using natural language as input and/or output</a:t>
            </a:r>
            <a:endParaRPr sz="6080"/>
          </a:p>
          <a:p>
            <a:pPr marL="177800" lvl="0" indent="-114300" algn="l" rtl="0">
              <a:lnSpc>
                <a:spcPct val="90000"/>
              </a:lnSpc>
              <a:spcBef>
                <a:spcPts val="800"/>
              </a:spcBef>
              <a:spcAft>
                <a:spcPts val="0"/>
              </a:spcAft>
              <a:buClr>
                <a:schemeClr val="dk1"/>
              </a:buClr>
              <a:buSzPct val="100000"/>
              <a:buNone/>
            </a:pPr>
            <a:endParaRPr sz="1400"/>
          </a:p>
          <a:p>
            <a:pPr marL="177800" lvl="0" indent="-114300" algn="l" rtl="0">
              <a:lnSpc>
                <a:spcPct val="90000"/>
              </a:lnSpc>
              <a:spcBef>
                <a:spcPts val="800"/>
              </a:spcBef>
              <a:spcAft>
                <a:spcPts val="1200"/>
              </a:spcAft>
              <a:buClr>
                <a:schemeClr val="dk1"/>
              </a:buClr>
              <a:buSzPct val="100000"/>
              <a:buNone/>
            </a:pPr>
            <a:endParaRPr sz="1400"/>
          </a:p>
        </p:txBody>
      </p:sp>
      <p:sp>
        <p:nvSpPr>
          <p:cNvPr id="114" name="Google Shape;114;p22"/>
          <p:cNvSpPr txBox="1"/>
          <p:nvPr/>
        </p:nvSpPr>
        <p:spPr>
          <a:xfrm>
            <a:off x="4514150" y="3881762"/>
            <a:ext cx="2323800" cy="4977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rmAutofit fontScale="25000" lnSpcReduction="20000"/>
          </a:bodyPr>
          <a:lstStyle/>
          <a:p>
            <a:pPr marL="0" marR="0" lvl="0" indent="0" algn="l" rtl="0">
              <a:lnSpc>
                <a:spcPct val="90000"/>
              </a:lnSpc>
              <a:spcBef>
                <a:spcPts val="0"/>
              </a:spcBef>
              <a:spcAft>
                <a:spcPts val="0"/>
              </a:spcAft>
              <a:buClr>
                <a:schemeClr val="dk1"/>
              </a:buClr>
              <a:buSzPct val="26000"/>
              <a:buFont typeface="Arial" panose="020B0604020202020204"/>
              <a:buNone/>
            </a:pPr>
            <a:r>
              <a:rPr lang="en-GB" sz="9080" b="0" i="0" u="none" strike="noStrike" cap="none">
                <a:solidFill>
                  <a:schemeClr val="dk1"/>
                </a:solidFill>
                <a:latin typeface="Calibri" panose="020F0502020204030204"/>
                <a:ea typeface="Calibri" panose="020F0502020204030204"/>
                <a:cs typeface="Calibri" panose="020F0502020204030204"/>
                <a:sym typeface="Calibri" panose="020F0502020204030204"/>
              </a:rPr>
              <a:t>NLP = NLU + NLG</a:t>
            </a:r>
            <a:endParaRPr sz="7780"/>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55"/>
          <p:cNvSpPr/>
          <p:nvPr/>
        </p:nvSpPr>
        <p:spPr>
          <a:xfrm>
            <a:off x="661737" y="380880"/>
            <a:ext cx="82656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Maximum Matching</a:t>
            </a:r>
            <a:br>
              <a:rPr lang="en-GB" sz="1800">
                <a:solidFill>
                  <a:schemeClr val="dk1"/>
                </a:solidFill>
                <a:latin typeface="Calibri" panose="020F0502020204030204"/>
                <a:ea typeface="Calibri" panose="020F0502020204030204"/>
                <a:cs typeface="Calibri" panose="020F0502020204030204"/>
                <a:sym typeface="Calibri" panose="020F0502020204030204"/>
              </a:rPr>
            </a:br>
            <a:r>
              <a:rPr lang="en-GB" sz="3200" b="1">
                <a:solidFill>
                  <a:srgbClr val="000000"/>
                </a:solidFill>
                <a:latin typeface="Calibri" panose="020F0502020204030204"/>
                <a:ea typeface="Calibri" panose="020F0502020204030204"/>
                <a:cs typeface="Calibri" panose="020F0502020204030204"/>
                <a:sym typeface="Calibri" panose="020F0502020204030204"/>
              </a:rPr>
              <a:t>Word Segmentation Algorithm</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05" name="Google Shape;405;p55"/>
          <p:cNvSpPr/>
          <p:nvPr/>
        </p:nvSpPr>
        <p:spPr>
          <a:xfrm>
            <a:off x="101600" y="1352550"/>
            <a:ext cx="8736965" cy="3333115"/>
          </a:xfrm>
          <a:prstGeom prst="rect">
            <a:avLst/>
          </a:prstGeom>
          <a:noFill/>
          <a:ln>
            <a:noFill/>
          </a:ln>
        </p:spPr>
        <p:txBody>
          <a:bodyPr spcFirstLastPara="1" wrap="square" lIns="90000" tIns="45000" rIns="90000" bIns="45000" anchor="t" anchorCtr="0">
            <a:noAutofit/>
          </a:bodyPr>
          <a:lstStyle/>
          <a:p>
            <a:pPr marL="533400" marR="0" lvl="0" indent="-533400" algn="l" rtl="0">
              <a:lnSpc>
                <a:spcPct val="15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Given a wordlist of Chinese, and a string.</a:t>
            </a:r>
            <a:endParaRPr sz="2000">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a pointer at the beginning of the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Find the longest word in dictionary that matches the string starting at pointer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Move the pointer over the word in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Go to 2</a:t>
            </a:r>
            <a:endPar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56"/>
          <p:cNvSpPr/>
          <p:nvPr/>
        </p:nvSpPr>
        <p:spPr>
          <a:xfrm>
            <a:off x="1371600" y="2095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Normalization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1" name="Google Shape;411;p5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 to “normalize” terms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Information Retrieval: indexed text &amp; query terms must have same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1800"/>
              <a:buFont typeface="Times"/>
              <a:buChar char="•"/>
            </a:pP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We want to match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and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We implicitly define equivalence classes of terms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deleting periods in a term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Alternative: asymmetric expansion: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 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 windows, window</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Potentially more powerful, but less efficient</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5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Case folding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7" name="Google Shape;417;p57"/>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Applications like IR: reduce all letters to lower case</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Since users tend to use lower case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Possible exception: upper case in mid-sentence?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General Motors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For sentiment analysis, MT, Information extraction</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Case is helpful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versus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 </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important)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58"/>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Lemmatization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58"/>
          <p:cNvSpPr/>
          <p:nvPr/>
        </p:nvSpPr>
        <p:spPr>
          <a:xfrm>
            <a:off x="152280" y="1352520"/>
            <a:ext cx="86862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inflections or variant forms to base form</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am, are,</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is </a:t>
            </a:r>
            <a:r>
              <a:rPr lang="en-GB" sz="2400" b="0" i="0" u="none" strike="noStrike" cap="none">
                <a:solidFill>
                  <a:srgbClr val="000000"/>
                </a:solidFill>
                <a:latin typeface="Noto Sans Symbols"/>
                <a:ea typeface="Noto Sans Symbols"/>
                <a:cs typeface="Noto Sans Symbols"/>
                <a:sym typeface="Noto Sans Symbols"/>
              </a:rPr>
              <a:t>→</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be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1000"/>
              </a:spcBef>
              <a:spcAft>
                <a:spcPts val="0"/>
              </a:spcAft>
              <a:buClr>
                <a:srgbClr val="000000"/>
              </a:buClr>
              <a:buSzPts val="2400"/>
              <a:buFont typeface="Times"/>
              <a:buChar char="•"/>
            </a:pP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 cars, car's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0" u="none" strike="noStrike" cap="none">
                <a:solidFill>
                  <a:srgbClr val="000000"/>
                </a:solidFill>
                <a:latin typeface="Noto Sans Symbols"/>
                <a:ea typeface="Noto Sans Symbols"/>
                <a:cs typeface="Noto Sans Symbols"/>
                <a:sym typeface="Noto Sans Symbols"/>
              </a:rPr>
              <a:t>→</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the boy's cars are different colors</a:t>
            </a:r>
            <a:r>
              <a:rPr lang="en-GB" sz="24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000000"/>
                </a:solidFill>
                <a:latin typeface="Noto Sans Symbols"/>
                <a:ea typeface="Noto Sans Symbols"/>
                <a:cs typeface="Noto Sans Symbols"/>
                <a:sym typeface="Noto Sans Symbols"/>
              </a:rPr>
              <a:t>→</a:t>
            </a:r>
            <a:r>
              <a:rPr lang="en-GB" sz="2400">
                <a:solidFill>
                  <a:srgbClr val="000000"/>
                </a:solidFill>
                <a:latin typeface="Calibri" panose="020F0502020204030204"/>
                <a:ea typeface="Calibri" panose="020F0502020204030204"/>
                <a:cs typeface="Calibri" panose="020F0502020204030204"/>
                <a:sym typeface="Calibri" panose="020F0502020204030204"/>
              </a:rPr>
              <a:t> </a:t>
            </a:r>
            <a:r>
              <a:rPr lang="en-GB" sz="2400" i="1">
                <a:solidFill>
                  <a:srgbClr val="000000"/>
                </a:solidFill>
                <a:latin typeface="Calibri" panose="020F0502020204030204"/>
                <a:ea typeface="Calibri" panose="020F0502020204030204"/>
                <a:cs typeface="Calibri" panose="020F0502020204030204"/>
                <a:sym typeface="Calibri" panose="020F0502020204030204"/>
              </a:rPr>
              <a:t>the boy car be different color</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Lemmatization: have to find correct dictionary headword form</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90000"/>
              </a:lnSpc>
              <a:spcBef>
                <a:spcPts val="10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Machine translation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9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Spanish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quiero</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 want’),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quieres</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(‘you want’) same lemma as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querer</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‘want’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5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Morphology</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0" name="Google Shape;430;p5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b="1">
                <a:solidFill>
                  <a:srgbClr val="000000"/>
                </a:solidFill>
                <a:latin typeface="Calibri" panose="020F0502020204030204"/>
                <a:ea typeface="Calibri" panose="020F0502020204030204"/>
                <a:cs typeface="Calibri" panose="020F0502020204030204"/>
                <a:sym typeface="Calibri" panose="020F0502020204030204"/>
              </a:rPr>
              <a:t>Morphemes</a:t>
            </a:r>
            <a:r>
              <a:rPr lang="en-GB" sz="2800">
                <a:solidFill>
                  <a:srgbClr val="000000"/>
                </a:solidFill>
                <a:latin typeface="Calibri" panose="020F0502020204030204"/>
                <a:ea typeface="Calibri" panose="020F0502020204030204"/>
                <a:cs typeface="Calibri" panose="020F0502020204030204"/>
                <a:sym typeface="Calibri" panose="020F0502020204030204"/>
              </a:rPr>
              <a:t>:</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small meaningful units that make up words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Stems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core meaning-bearing units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Affixes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Bits and pieces that adhere to stems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500"/>
              </a:spcBef>
              <a:spcAft>
                <a:spcPts val="0"/>
              </a:spcAft>
              <a:buClr>
                <a:srgbClr val="CC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Often with grammatical functions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6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Stemming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p60"/>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terms to their stems in information retrieval</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Stemming</a:t>
            </a:r>
            <a:r>
              <a:rPr lang="en-GB" sz="2400">
                <a:solidFill>
                  <a:srgbClr val="000000"/>
                </a:solidFill>
                <a:latin typeface="Calibri" panose="020F0502020204030204"/>
                <a:ea typeface="Calibri" panose="020F0502020204030204"/>
                <a:cs typeface="Calibri" panose="020F0502020204030204"/>
                <a:sym typeface="Calibri" panose="020F0502020204030204"/>
              </a:rPr>
              <a:t> is crude chopping of affixes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language dependent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automate(s), automatic, automation</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all reduced to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7" name="Google Shape;437;p60"/>
          <p:cNvSpPr/>
          <p:nvPr/>
        </p:nvSpPr>
        <p:spPr>
          <a:xfrm>
            <a:off x="777960" y="1253880"/>
            <a:ext cx="1842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438" name="Google Shape;438;p60"/>
          <p:cNvSpPr/>
          <p:nvPr/>
        </p:nvSpPr>
        <p:spPr>
          <a:xfrm>
            <a:off x="380880" y="3313231"/>
            <a:ext cx="3580500" cy="13836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for example, compressed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and compression are both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accepted as equivalent to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compress</a:t>
            </a:r>
            <a:r>
              <a:rPr lang="en-GB" sz="2100">
                <a:solidFill>
                  <a:srgbClr val="404040"/>
                </a:solidFill>
                <a:latin typeface="Calibri" panose="020F0502020204030204"/>
                <a:ea typeface="Calibri" panose="020F0502020204030204"/>
                <a:cs typeface="Calibri" panose="020F0502020204030204"/>
                <a:sym typeface="Calibri" panose="020F0502020204030204"/>
              </a:rPr>
              <a:t>.</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39" name="Google Shape;439;p60"/>
          <p:cNvSpPr/>
          <p:nvPr/>
        </p:nvSpPr>
        <p:spPr>
          <a:xfrm>
            <a:off x="5000760" y="3429000"/>
            <a:ext cx="3609600" cy="11424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for exampl compress and</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compress ar both accept</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as equival to compress</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40" name="Google Shape;440;p60"/>
          <p:cNvSpPr/>
          <p:nvPr/>
        </p:nvSpPr>
        <p:spPr>
          <a:xfrm>
            <a:off x="4419720" y="3828960"/>
            <a:ext cx="304200" cy="363600"/>
          </a:xfrm>
          <a:prstGeom prst="rightArrow">
            <a:avLst>
              <a:gd name="adj1" fmla="val 50000"/>
              <a:gd name="adj2" fmla="val 25000"/>
            </a:avLst>
          </a:prstGeom>
          <a:solidFill>
            <a:schemeClr val="accent1"/>
          </a:solidFill>
          <a:ln w="9525" cap="flat" cmpd="sng">
            <a:solidFill>
              <a:schemeClr val="dk1"/>
            </a:solidFill>
            <a:prstDash val="solid"/>
            <a:miter lim="8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Normalizaition </a:t>
            </a:r>
            <a:endParaRPr lang="en-US" altLang="en-GB"/>
          </a:p>
        </p:txBody>
      </p:sp>
      <p:sp>
        <p:nvSpPr>
          <p:cNvPr id="3" name="Text Placeholder 2"/>
          <p:cNvSpPr/>
          <p:nvPr>
            <p:ph type="body" idx="1"/>
          </p:nvPr>
        </p:nvSpPr>
        <p:spPr/>
        <p:txBody>
          <a:bodyPr>
            <a:normAutofit/>
          </a:bodyPr>
          <a:p>
            <a:r>
              <a:rPr lang="en-US" altLang="en-GB"/>
              <a:t>Normalization in Natural Language Processing (NLP) refers to the process of transforming text into a standard format. </a:t>
            </a:r>
            <a:endParaRPr lang="en-US" altLang="en-GB"/>
          </a:p>
          <a:p>
            <a:r>
              <a:rPr lang="en-US" altLang="en-GB"/>
              <a:t>Converting text to lowercase, removing punctuation, stemming, lemmatization, and removing stop words. </a:t>
            </a:r>
            <a:endParaRPr lang="en-US" altLang="en-GB"/>
          </a:p>
          <a:p>
            <a:r>
              <a:rPr lang="en-US" altLang="en-GB"/>
              <a:t>The goal of normalization is to reduce variations in the text to improve the performance of NLP tasks.</a:t>
            </a:r>
            <a:endParaRPr lang="en-US" altLang="en-GB"/>
          </a:p>
          <a:p>
            <a:endParaRPr lang="en-US" alt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2" name="Google Shape;372;p50"/>
          <p:cNvSpPr/>
          <p:nvPr/>
        </p:nvSpPr>
        <p:spPr>
          <a:xfrm>
            <a:off x="457200" y="1206500"/>
            <a:ext cx="8457565" cy="4107815"/>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altLang="en-GB" sz="2400">
                <a:solidFill>
                  <a:srgbClr val="000000"/>
                </a:solidFill>
                <a:latin typeface="Calibri" panose="020F0502020204030204"/>
                <a:ea typeface="Calibri" panose="020F0502020204030204"/>
                <a:cs typeface="Calibri" panose="020F0502020204030204"/>
                <a:sym typeface="Calibri" panose="020F0502020204030204"/>
              </a:rPr>
              <a:t>It depends on how you preprocess the text</a:t>
            </a:r>
            <a:endParaRPr lang="en-US" altLang="en-GB" sz="2400">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endParaRPr lang="en-GB" sz="2400" b="1" i="1">
              <a:solidFill>
                <a:srgbClr val="000000"/>
              </a:solidFill>
              <a:latin typeface="Calibri" panose="020F0502020204030204"/>
              <a:ea typeface="Calibri" panose="020F0502020204030204"/>
              <a:cs typeface="Calibri" panose="020F0502020204030204"/>
              <a:sym typeface="Calibri" panose="020F0502020204030204"/>
            </a:endParaRPr>
          </a:p>
          <a:p>
            <a:pPr marL="0" marR="0" lvl="0" indent="0" algn="l" rtl="0">
              <a:spcBef>
                <a:spcPts val="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N</a:t>
            </a:r>
            <a:r>
              <a:rPr lang="en-GB" sz="2400">
                <a:solidFill>
                  <a:srgbClr val="000000"/>
                </a:solidFill>
                <a:latin typeface="Calibri" panose="020F0502020204030204"/>
                <a:ea typeface="Calibri" panose="020F0502020204030204"/>
                <a:cs typeface="Calibri" panose="020F0502020204030204"/>
                <a:sym typeface="Calibri" panose="020F0502020204030204"/>
              </a:rPr>
              <a:t> = number of tokens</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V</a:t>
            </a:r>
            <a:r>
              <a:rPr lang="en-GB" sz="2400">
                <a:solidFill>
                  <a:srgbClr val="000000"/>
                </a:solidFill>
                <a:latin typeface="Calibri" panose="020F0502020204030204"/>
                <a:ea typeface="Calibri" panose="020F0502020204030204"/>
                <a:cs typeface="Calibri" panose="020F0502020204030204"/>
                <a:sym typeface="Calibri" panose="020F0502020204030204"/>
              </a:rPr>
              <a:t> = vocabulary = set of types</a:t>
            </a:r>
            <a:endParaRPr sz="24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V</a:t>
            </a: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 </a:t>
            </a:r>
            <a:r>
              <a:rPr lang="en-GB" sz="1800">
                <a:solidFill>
                  <a:srgbClr val="000000"/>
                </a:solidFill>
                <a:latin typeface="Calibri" panose="020F0502020204030204"/>
                <a:ea typeface="Calibri" panose="020F0502020204030204"/>
                <a:cs typeface="Calibri" panose="020F0502020204030204"/>
                <a:sym typeface="Calibri" panose="020F0502020204030204"/>
              </a:rPr>
              <a:t>is the size of the vocabulary</a:t>
            </a: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73" name="Google Shape;373;p50"/>
          <p:cNvGraphicFramePr/>
          <p:nvPr/>
        </p:nvGraphicFramePr>
        <p:xfrm>
          <a:off x="723780" y="3244820"/>
          <a:ext cx="7010250" cy="3000000"/>
        </p:xfrm>
        <a:graphic>
          <a:graphicData uri="http://schemas.openxmlformats.org/drawingml/2006/table">
            <a:tbl>
              <a:tblPr>
                <a:noFill/>
                <a:tableStyleId>{86E5D529-9ED4-42E7-9572-30476014F62A}</a:tableStyleId>
              </a:tblPr>
              <a:tblGrid>
                <a:gridCol w="2336750"/>
                <a:gridCol w="2336750"/>
                <a:gridCol w="2336750"/>
              </a:tblGrid>
              <a:tr h="370800">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Tokens = 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Types = |V|</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401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Switchboard phone conversations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2.4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20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Shakespeare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884,000</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31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Google N-grams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trillion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13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 of </a:t>
            </a:r>
            <a:r>
              <a:rPr lang="en-US" altLang="en-GB">
                <a:sym typeface="+mn-ea"/>
              </a:rPr>
              <a:t>tokens N vs Vocabulary V </a:t>
            </a:r>
            <a:endParaRPr lang="en-US" altLang="en-GB"/>
          </a:p>
        </p:txBody>
      </p:sp>
      <p:sp>
        <p:nvSpPr>
          <p:cNvPr id="3" name="Text Placeholder 2"/>
          <p:cNvSpPr/>
          <p:nvPr>
            <p:ph type="body" idx="1"/>
          </p:nvPr>
        </p:nvSpPr>
        <p:spPr/>
        <p:txBody>
          <a:bodyPr/>
          <a:p>
            <a:r>
              <a:rPr lang="en-US" altLang="en-GB">
                <a:solidFill>
                  <a:schemeClr val="tx1"/>
                </a:solidFill>
              </a:rPr>
              <a:t>The number of tokens N refers to the total count of individual tokens (words, punctuation, etc.) in a text, </a:t>
            </a:r>
            <a:endParaRPr lang="en-US" altLang="en-GB">
              <a:solidFill>
                <a:schemeClr val="tx1"/>
              </a:solidFill>
            </a:endParaRPr>
          </a:p>
          <a:p>
            <a:r>
              <a:rPr lang="en-US" altLang="en-GB">
                <a:solidFill>
                  <a:schemeClr val="tx1"/>
                </a:solidFill>
              </a:rPr>
              <a:t>The vocabulary V refers to the set of unique tokens in that text.</a:t>
            </a:r>
            <a:endParaRPr lang="en-US" altLang="en-GB">
              <a:solidFill>
                <a:schemeClr val="tx1"/>
              </a:solidFill>
            </a:endParaRPr>
          </a:p>
        </p:txBody>
      </p:sp>
      <p:sp>
        <p:nvSpPr>
          <p:cNvPr id="5" name="Text Box 4"/>
          <p:cNvSpPr txBox="1"/>
          <p:nvPr/>
        </p:nvSpPr>
        <p:spPr>
          <a:xfrm>
            <a:off x="678815" y="2416175"/>
            <a:ext cx="7758430" cy="38925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quick brown fox jumps over the lazy dog. The dog barked.
</a:t>
            </a:r>
            <a:endParaRPr lang="en-US" altLang="zh-CN" sz="1600" b="0" i="0">
              <a:solidFill>
                <a:srgbClr val="393A34"/>
              </a:solidFill>
              <a:latin typeface="var(--sds-font-family-monospace)"/>
              <a:ea typeface="var(--sds-font-family-monospace)"/>
            </a:endParaRPr>
          </a:p>
        </p:txBody>
      </p:sp>
      <p:sp>
        <p:nvSpPr>
          <p:cNvPr id="6" name="Text Box 5"/>
          <p:cNvSpPr txBox="1"/>
          <p:nvPr/>
        </p:nvSpPr>
        <p:spPr>
          <a:xfrm>
            <a:off x="221615" y="2949575"/>
            <a:ext cx="8729345" cy="206121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Tokens (N): 13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Vocabulary (V): 10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Tokens</a:t>
            </a:r>
            <a:r>
              <a:rPr lang="en-US" altLang="zh-CN" sz="1600" b="0" i="0">
                <a:solidFill>
                  <a:srgbClr val="393A34"/>
                </a:solidFill>
                <a:latin typeface="ui-monospace"/>
                <a:ea typeface="ui-monospace"/>
              </a:rPr>
              <a:t>: ['The', 'quick', 'brown', 'fox', 'jumps', 'over', 'the', 'lazy', 'dog', '.', 'The', 'dog', 'barked', '.']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Vocabulary</a:t>
            </a:r>
            <a:r>
              <a:rPr lang="en-US" altLang="zh-CN" sz="1600" b="0" i="0">
                <a:solidFill>
                  <a:srgbClr val="393A34"/>
                </a:solidFill>
                <a:latin typeface="ui-monospace"/>
                <a:ea typeface="ui-monospace"/>
              </a:rPr>
              <a:t>: {'.', 'lazy', 'jumps', 'over', 'dog', 'The', 'quick', 'barked', 'brown', 'fox'}</a:t>
            </a:r>
            <a:endParaRPr lang="en-US" altLang="zh-CN" sz="1600" b="0" i="0">
              <a:solidFill>
                <a:srgbClr val="393A34"/>
              </a:solidFill>
              <a:latin typeface="ui-monospace"/>
              <a:ea typeface="ui-monospace"/>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sym typeface="+mn-ea"/>
              </a:rPr>
              <a:t># of </a:t>
            </a:r>
            <a:r>
              <a:rPr lang="en-US" altLang="en-GB">
                <a:sym typeface="+mn-ea"/>
              </a:rPr>
              <a:t>tokens N vs Vocabulary V </a:t>
            </a:r>
            <a:endParaRPr lang="en-GB" altLang="en-US"/>
          </a:p>
        </p:txBody>
      </p:sp>
      <p:pic>
        <p:nvPicPr>
          <p:cNvPr id="4" name="Picture 3"/>
          <p:cNvPicPr>
            <a:picLocks noChangeAspect="1"/>
          </p:cNvPicPr>
          <p:nvPr/>
        </p:nvPicPr>
        <p:blipFill>
          <a:blip r:embed="rId1"/>
          <a:stretch>
            <a:fillRect/>
          </a:stretch>
        </p:blipFill>
        <p:spPr>
          <a:xfrm>
            <a:off x="1755140" y="1268095"/>
            <a:ext cx="4942205" cy="3657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&amp; AI</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99" name="Google Shape;99;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7505" algn="l" rtl="0">
              <a:lnSpc>
                <a:spcPct val="95000"/>
              </a:lnSpc>
              <a:spcBef>
                <a:spcPts val="0"/>
              </a:spcBef>
              <a:spcAft>
                <a:spcPts val="0"/>
              </a:spcAft>
              <a:buClr>
                <a:schemeClr val="dk1"/>
              </a:buClr>
              <a:buSzPts val="2030"/>
              <a:buChar char="●"/>
            </a:pPr>
            <a:r>
              <a:rPr lang="en-GB" sz="2030" b="1">
                <a:solidFill>
                  <a:schemeClr val="dk1"/>
                </a:solidFill>
              </a:rPr>
              <a:t>Computer Science </a:t>
            </a:r>
            <a:endParaRPr sz="2030" b="1">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Programming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Operating Systems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Databases</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b="1">
                <a:solidFill>
                  <a:schemeClr val="dk1"/>
                </a:solidFill>
              </a:rPr>
              <a:t>Artificial Intelligence </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Problem Solving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Optimization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Robotics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Machine Learning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Computer Vision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b="1">
                <a:solidFill>
                  <a:schemeClr val="dk1"/>
                </a:solidFill>
              </a:rPr>
              <a:t>Natural Language Processing</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2030">
              <a:solidFill>
                <a:schemeClr val="dk1"/>
              </a:solidFill>
            </a:endParaRPr>
          </a:p>
          <a:p>
            <a:pPr marL="0" lvl="0" indent="0" algn="l" rtl="0">
              <a:lnSpc>
                <a:spcPct val="95000"/>
              </a:lnSpc>
              <a:spcBef>
                <a:spcPts val="1200"/>
              </a:spcBef>
              <a:spcAft>
                <a:spcPts val="1200"/>
              </a:spcAft>
              <a:buSzPts val="935"/>
              <a:buNone/>
            </a:pPr>
            <a:endParaRPr sz="2030">
              <a:solidFill>
                <a:schemeClr val="dk1"/>
              </a:solidFill>
            </a:endParaRPr>
          </a:p>
        </p:txBody>
      </p:sp>
      <p:pic>
        <p:nvPicPr>
          <p:cNvPr id="100" name="Google Shape;100;p20"/>
          <p:cNvPicPr preferRelativeResize="0"/>
          <p:nvPr/>
        </p:nvPicPr>
        <p:blipFill>
          <a:blip r:embed="rId1"/>
          <a:stretch>
            <a:fillRect/>
          </a:stretch>
        </p:blipFill>
        <p:spPr>
          <a:xfrm>
            <a:off x="3113725" y="139000"/>
            <a:ext cx="6030274" cy="422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63"/>
          <p:cNvSpPr/>
          <p:nvPr/>
        </p:nvSpPr>
        <p:spPr>
          <a:xfrm>
            <a:off x="3886200" y="510840"/>
            <a:ext cx="4800000" cy="1298400"/>
          </a:xfrm>
          <a:prstGeom prst="rect">
            <a:avLst/>
          </a:prstGeom>
          <a:noFill/>
          <a:ln>
            <a:noFill/>
          </a:ln>
        </p:spPr>
        <p:txBody>
          <a:bodyPr spcFirstLastPara="1" wrap="square" lIns="90000" tIns="45000" rIns="90000" bIns="45000" anchor="b" anchorCtr="0">
            <a:noAutofit/>
          </a:bodyPr>
          <a:lstStyle/>
          <a:p>
            <a:pPr marL="0" marR="0" lvl="0" indent="0" algn="ctr" rtl="0">
              <a:lnSpc>
                <a:spcPct val="100000"/>
              </a:lnSpc>
              <a:spcBef>
                <a:spcPts val="0"/>
              </a:spcBef>
              <a:spcAft>
                <a:spcPts val="0"/>
              </a:spcAft>
              <a:buNone/>
            </a:pPr>
            <a:r>
              <a:rPr lang="en-GB" sz="44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4400">
              <a:solidFill>
                <a:schemeClr val="dk1"/>
              </a:solidFill>
              <a:latin typeface="Arial" panose="020B0604020202020204"/>
              <a:ea typeface="Arial" panose="020B0604020202020204"/>
              <a:cs typeface="Arial" panose="020B0604020202020204"/>
              <a:sym typeface="Arial" panose="020B0604020202020204"/>
            </a:endParaRPr>
          </a:p>
        </p:txBody>
      </p:sp>
      <p:sp>
        <p:nvSpPr>
          <p:cNvPr id="461" name="Google Shape;461;p63"/>
          <p:cNvSpPr/>
          <p:nvPr/>
        </p:nvSpPr>
        <p:spPr>
          <a:xfrm>
            <a:off x="4343400" y="2286000"/>
            <a:ext cx="4266600" cy="171420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900"/>
              </a:spcBef>
              <a:spcAft>
                <a:spcPts val="0"/>
              </a:spcAft>
              <a:buNone/>
            </a:pPr>
            <a:r>
              <a:rPr lang="en-GB" sz="3200">
                <a:solidFill>
                  <a:srgbClr val="A50021"/>
                </a:solidFill>
                <a:latin typeface="Calibri" panose="020F0502020204030204"/>
                <a:ea typeface="Calibri" panose="020F0502020204030204"/>
                <a:cs typeface="Calibri" panose="020F0502020204030204"/>
                <a:sym typeface="Calibri" panose="020F0502020204030204"/>
              </a:rPr>
              <a:t>Definition of 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1500"/>
              </a:spcBef>
              <a:spcAft>
                <a:spcPts val="0"/>
              </a:spcAft>
              <a:buNone/>
            </a:pPr>
            <a:endParaRPr sz="3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6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similar are two strings?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64"/>
          <p:cNvSpPr/>
          <p:nvPr/>
        </p:nvSpPr>
        <p:spPr>
          <a:xfrm>
            <a:off x="228600" y="1352520"/>
            <a:ext cx="3885600" cy="3428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Spell correction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user typed “graffe”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2000">
                <a:solidFill>
                  <a:srgbClr val="000000"/>
                </a:solidFill>
                <a:latin typeface="Calibri" panose="020F0502020204030204"/>
                <a:ea typeface="Calibri" panose="020F0502020204030204"/>
                <a:cs typeface="Calibri" panose="020F0502020204030204"/>
                <a:sym typeface="Calibri" panose="020F0502020204030204"/>
              </a:rPr>
              <a:t>Which is closest? </a:t>
            </a:r>
            <a:endParaRPr sz="2000">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giraffe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64"/>
          <p:cNvSpPr/>
          <p:nvPr/>
        </p:nvSpPr>
        <p:spPr>
          <a:xfrm>
            <a:off x="380880" y="4248000"/>
            <a:ext cx="8533800" cy="6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Also for Machine Translation, Information Extraction, Speech Recognition</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65"/>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65"/>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minimum edit distance between two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Is the minimum number of editing operations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Insertion (I)</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Deletion (D)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Substitution (S)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Needed to transform one into the other</a:t>
            </a: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66"/>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86" name="Google Shape;486;p6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Two strings and their </a:t>
            </a:r>
            <a:r>
              <a:rPr lang="en-GB" sz="2400" b="1">
                <a:solidFill>
                  <a:srgbClr val="000000"/>
                </a:solidFill>
                <a:latin typeface="Calibri" panose="020F0502020204030204"/>
                <a:ea typeface="Calibri" panose="020F0502020204030204"/>
                <a:cs typeface="Calibri" panose="020F0502020204030204"/>
                <a:sym typeface="Calibri" panose="020F0502020204030204"/>
              </a:rPr>
              <a:t>alignment</a:t>
            </a:r>
            <a:r>
              <a:rPr lang="en-GB" sz="2400">
                <a:solidFill>
                  <a:srgbClr val="000000"/>
                </a:solidFill>
                <a:latin typeface="Calibri" panose="020F0502020204030204"/>
                <a:ea typeface="Calibri" panose="020F0502020204030204"/>
                <a:cs typeface="Calibri" panose="020F0502020204030204"/>
                <a:sym typeface="Calibri" panose="020F0502020204030204"/>
              </a:rPr>
              <a:t>:</a:t>
            </a:r>
            <a:endParaRPr sz="2400">
              <a:solidFill>
                <a:schemeClr val="dk1"/>
              </a:solidFill>
              <a:latin typeface="Arial" panose="020B0604020202020204"/>
              <a:ea typeface="Arial" panose="020B0604020202020204"/>
              <a:cs typeface="Arial" panose="020B0604020202020204"/>
              <a:sym typeface="Arial" panose="020B0604020202020204"/>
            </a:endParaRPr>
          </a:p>
        </p:txBody>
      </p:sp>
      <p:pic>
        <p:nvPicPr>
          <p:cNvPr id="487" name="Google Shape;487;p66"/>
          <p:cNvPicPr preferRelativeResize="0"/>
          <p:nvPr/>
        </p:nvPicPr>
        <p:blipFill rotWithShape="1">
          <a:blip r:embed="rId1"/>
          <a:srcRect/>
          <a:stretch>
            <a:fillRect/>
          </a:stretch>
        </p:blipFill>
        <p:spPr>
          <a:xfrm>
            <a:off x="1523880" y="2038320"/>
            <a:ext cx="5295240" cy="22089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6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67"/>
          <p:cNvSpPr/>
          <p:nvPr/>
        </p:nvSpPr>
        <p:spPr>
          <a:xfrm>
            <a:off x="762120" y="3257640"/>
            <a:ext cx="7924200" cy="18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each operation has cost of 1</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these is 5</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substitutions cost 2 (Levenshtein)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them is 8</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5" name="Google Shape;495;p67"/>
          <p:cNvPicPr preferRelativeResize="0"/>
          <p:nvPr/>
        </p:nvPicPr>
        <p:blipFill rotWithShape="1">
          <a:blip r:embed="rId1"/>
          <a:srcRect/>
          <a:stretch>
            <a:fillRect/>
          </a:stretch>
        </p:blipFill>
        <p:spPr>
          <a:xfrm>
            <a:off x="1828800" y="1200240"/>
            <a:ext cx="3644280" cy="2037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6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Weighted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10" name="Google Shape;510;p6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Why would we add weights to the computation?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Spell Correction: some letters are more likely to be mistyped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74" name="Shape 574"/>
        <p:cNvGrpSpPr/>
        <p:nvPr/>
      </p:nvGrpSpPr>
      <p:grpSpPr>
        <a:xfrm>
          <a:off x="0" y="0"/>
          <a:ext cx="0" cy="0"/>
          <a:chOff x="0" y="0"/>
          <a:chExt cx="0" cy="0"/>
        </a:xfrm>
      </p:grpSpPr>
      <p:sp>
        <p:nvSpPr>
          <p:cNvPr id="575" name="Google Shape;575;p78"/>
          <p:cNvSpPr/>
          <p:nvPr/>
        </p:nvSpPr>
        <p:spPr>
          <a:xfrm>
            <a:off x="0" y="0"/>
            <a:ext cx="9144000" cy="1433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6" name="Google Shape;576;p78"/>
          <p:cNvSpPr txBox="1"/>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500"/>
              <a:buFont typeface="Calibri" panose="020F0502020204030204"/>
              <a:buNone/>
            </a:pPr>
            <a:r>
              <a:rPr lang="en-GB" sz="3500">
                <a:solidFill>
                  <a:srgbClr val="FFFFFF"/>
                </a:solidFill>
              </a:rPr>
              <a:t>Book Reference 	</a:t>
            </a:r>
            <a:endParaRPr lang="en-GB" sz="3500">
              <a:solidFill>
                <a:srgbClr val="FFFFFF"/>
              </a:solidFill>
            </a:endParaRPr>
          </a:p>
        </p:txBody>
      </p:sp>
      <p:sp>
        <p:nvSpPr>
          <p:cNvPr id="577" name="Google Shape;577;p78"/>
          <p:cNvSpPr txBox="1"/>
          <p:nvPr>
            <p:ph type="body" idx="1"/>
          </p:nvPr>
        </p:nvSpPr>
        <p:spPr>
          <a:xfrm>
            <a:off x="628650" y="1828800"/>
            <a:ext cx="7886700" cy="28041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000"/>
              <a:buChar char="●"/>
            </a:pPr>
            <a:r>
              <a:rPr lang="en-GB" sz="2000"/>
              <a:t>Jurafsky and Martin:</a:t>
            </a:r>
            <a:endParaRPr lang="en-GB" sz="2000"/>
          </a:p>
          <a:p>
            <a:pPr marL="520700" lvl="1" indent="-177800" algn="l" rtl="0">
              <a:lnSpc>
                <a:spcPct val="90000"/>
              </a:lnSpc>
              <a:spcBef>
                <a:spcPts val="400"/>
              </a:spcBef>
              <a:spcAft>
                <a:spcPts val="0"/>
              </a:spcAft>
              <a:buClr>
                <a:schemeClr val="dk1"/>
              </a:buClr>
              <a:buSzPts val="2000"/>
              <a:buChar char="○"/>
            </a:pPr>
            <a:r>
              <a:rPr lang="en-GB" sz="2000"/>
              <a:t>Speech and Language Processing </a:t>
            </a:r>
            <a:endParaRPr lang="en-GB" sz="2000"/>
          </a:p>
          <a:p>
            <a:pPr marL="520700" lvl="1" indent="-177800" algn="l" rtl="0">
              <a:lnSpc>
                <a:spcPct val="90000"/>
              </a:lnSpc>
              <a:spcBef>
                <a:spcPts val="400"/>
              </a:spcBef>
              <a:spcAft>
                <a:spcPts val="0"/>
              </a:spcAft>
              <a:buClr>
                <a:schemeClr val="dk1"/>
              </a:buClr>
              <a:buSzPts val="2000"/>
              <a:buChar char="○"/>
            </a:pPr>
            <a:r>
              <a:rPr lang="en-GB" sz="2000" u="sng">
                <a:solidFill>
                  <a:schemeClr val="hlink"/>
                </a:solidFill>
                <a:hlinkClick r:id="rId1"/>
              </a:rPr>
              <a:t>https://web.stanford.edu/~jurafsky/slp3/</a:t>
            </a:r>
            <a:r>
              <a:rPr lang="en-GB" sz="2000"/>
              <a:t> </a:t>
            </a:r>
            <a:endParaRPr lang="en-GB" sz="2000"/>
          </a:p>
          <a:p>
            <a:pPr marL="177800" lvl="0" indent="-50800" algn="l" rtl="0">
              <a:lnSpc>
                <a:spcPct val="90000"/>
              </a:lnSpc>
              <a:spcBef>
                <a:spcPts val="800"/>
              </a:spcBef>
              <a:spcAft>
                <a:spcPts val="1200"/>
              </a:spcAft>
              <a:buClr>
                <a:schemeClr val="dk1"/>
              </a:buClr>
              <a:buSzPts val="2000"/>
              <a:buNone/>
            </a:pPr>
            <a:endParaRPr sz="20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471505" y="205375"/>
            <a:ext cx="8277900" cy="745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GB" sz="3000"/>
              <a:t>Questions </a:t>
            </a:r>
            <a:r>
              <a:rPr lang="en-GB" sz="4000"/>
              <a:t>☺</a:t>
            </a:r>
            <a:endParaRPr sz="4000"/>
          </a:p>
        </p:txBody>
      </p:sp>
      <p:pic>
        <p:nvPicPr>
          <p:cNvPr id="583" name="Google Shape;583;p79"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584" name="Google Shape;584;p79"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585" name="Google Shape;585;p79"/>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chemeClr val="dk2"/>
                </a:solidFill>
                <a:latin typeface="Palatino"/>
                <a:ea typeface="Palatino"/>
                <a:cs typeface="Palatino"/>
                <a:sym typeface="Palatino"/>
              </a:rPr>
              <a:t>Thanks … Grazie … شكرا … Gracias … Merci … 谢谢 (Xièxiè)</a:t>
            </a:r>
            <a:endParaRPr sz="2600">
              <a:solidFill>
                <a:schemeClr val="dk2"/>
              </a:solidFill>
              <a:latin typeface="Palatino"/>
              <a:ea typeface="Palatino"/>
              <a:cs typeface="Palatino"/>
              <a:sym typeface="Palatin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fields </a:t>
            </a:r>
            <a:endParaRPr lang="en-GB"/>
          </a:p>
        </p:txBody>
      </p:sp>
      <p:sp>
        <p:nvSpPr>
          <p:cNvPr id="106" name="Google Shape;106;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combines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computational linguistics</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computer science</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and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learning</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to process and analyze large amounts of natural language data.</a:t>
            </a:r>
            <a:endPar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rPr>
              <a:t>A linguistics major is the academic study of language as a systematic, scientific phenomenon.</a:t>
            </a:r>
            <a:endParaRPr lang="en-GB" sz="2050">
              <a:solidFill>
                <a:srgbClr val="222222"/>
              </a:solidFill>
              <a:highlight>
                <a:srgbClr val="FFFFFF"/>
              </a:highlight>
              <a:latin typeface="Roboto" panose="02000000000000000000"/>
              <a:ea typeface="Roboto" panose="02000000000000000000"/>
              <a:cs typeface="Roboto" panose="02000000000000000000"/>
            </a:endParaRPr>
          </a:p>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rPr>
              <a:t>Students explore how languages work at multiple levels - from the sounds we make (</a:t>
            </a:r>
            <a:r>
              <a:rPr lang="en-GB" sz="2050" b="1">
                <a:solidFill>
                  <a:srgbClr val="222222"/>
                </a:solidFill>
                <a:highlight>
                  <a:srgbClr val="FFFFFF"/>
                </a:highlight>
                <a:latin typeface="Roboto" panose="02000000000000000000"/>
                <a:ea typeface="Roboto" panose="02000000000000000000"/>
                <a:cs typeface="Roboto" panose="02000000000000000000"/>
              </a:rPr>
              <a:t>phonetics </a:t>
            </a:r>
            <a:r>
              <a:rPr lang="en-GB" sz="2050">
                <a:solidFill>
                  <a:srgbClr val="222222"/>
                </a:solidFill>
                <a:highlight>
                  <a:srgbClr val="FFFFFF"/>
                </a:highlight>
                <a:latin typeface="Roboto" panose="02000000000000000000"/>
                <a:ea typeface="Roboto" panose="02000000000000000000"/>
                <a:cs typeface="Roboto" panose="02000000000000000000"/>
              </a:rPr>
              <a:t>and </a:t>
            </a:r>
            <a:r>
              <a:rPr lang="en-GB" sz="2050" b="1">
                <a:solidFill>
                  <a:srgbClr val="222222"/>
                </a:solidFill>
                <a:highlight>
                  <a:srgbClr val="FFFFFF"/>
                </a:highlight>
                <a:latin typeface="Roboto" panose="02000000000000000000"/>
                <a:ea typeface="Roboto" panose="02000000000000000000"/>
                <a:cs typeface="Roboto" panose="02000000000000000000"/>
              </a:rPr>
              <a:t>phonology</a:t>
            </a:r>
            <a:r>
              <a:rPr lang="en-GB" sz="2050">
                <a:solidFill>
                  <a:srgbClr val="222222"/>
                </a:solidFill>
                <a:highlight>
                  <a:srgbClr val="FFFFFF"/>
                </a:highlight>
                <a:latin typeface="Roboto" panose="02000000000000000000"/>
                <a:ea typeface="Roboto" panose="02000000000000000000"/>
                <a:cs typeface="Roboto" panose="02000000000000000000"/>
              </a:rPr>
              <a:t>), to how we form words (</a:t>
            </a:r>
            <a:r>
              <a:rPr lang="en-GB" sz="2050" b="1">
                <a:solidFill>
                  <a:srgbClr val="222222"/>
                </a:solidFill>
                <a:highlight>
                  <a:srgbClr val="FFFFFF"/>
                </a:highlight>
                <a:latin typeface="Roboto" panose="02000000000000000000"/>
                <a:ea typeface="Roboto" panose="02000000000000000000"/>
                <a:cs typeface="Roboto" panose="02000000000000000000"/>
              </a:rPr>
              <a:t>morphology</a:t>
            </a:r>
            <a:r>
              <a:rPr lang="en-GB" sz="2050">
                <a:solidFill>
                  <a:srgbClr val="222222"/>
                </a:solidFill>
                <a:highlight>
                  <a:srgbClr val="FFFFFF"/>
                </a:highlight>
                <a:latin typeface="Roboto" panose="02000000000000000000"/>
                <a:ea typeface="Roboto" panose="02000000000000000000"/>
                <a:cs typeface="Roboto" panose="02000000000000000000"/>
              </a:rPr>
              <a:t>), construct sentences (</a:t>
            </a:r>
            <a:r>
              <a:rPr lang="en-GB" sz="2050" b="1">
                <a:solidFill>
                  <a:srgbClr val="222222"/>
                </a:solidFill>
                <a:highlight>
                  <a:srgbClr val="FFFFFF"/>
                </a:highlight>
                <a:latin typeface="Roboto" panose="02000000000000000000"/>
                <a:ea typeface="Roboto" panose="02000000000000000000"/>
                <a:cs typeface="Roboto" panose="02000000000000000000"/>
              </a:rPr>
              <a:t>syntax</a:t>
            </a:r>
            <a:r>
              <a:rPr lang="en-GB" sz="2050">
                <a:solidFill>
                  <a:srgbClr val="222222"/>
                </a:solidFill>
                <a:highlight>
                  <a:srgbClr val="FFFFFF"/>
                </a:highlight>
                <a:latin typeface="Roboto" panose="02000000000000000000"/>
                <a:ea typeface="Roboto" panose="02000000000000000000"/>
                <a:cs typeface="Roboto" panose="02000000000000000000"/>
              </a:rPr>
              <a:t>), create meaning (</a:t>
            </a:r>
            <a:r>
              <a:rPr lang="en-GB" sz="2050" b="1">
                <a:solidFill>
                  <a:srgbClr val="222222"/>
                </a:solidFill>
                <a:highlight>
                  <a:srgbClr val="FFFFFF"/>
                </a:highlight>
                <a:latin typeface="Roboto" panose="02000000000000000000"/>
                <a:ea typeface="Roboto" panose="02000000000000000000"/>
                <a:cs typeface="Roboto" panose="02000000000000000000"/>
              </a:rPr>
              <a:t>semantics</a:t>
            </a:r>
            <a:r>
              <a:rPr lang="en-GB" sz="2050">
                <a:solidFill>
                  <a:srgbClr val="222222"/>
                </a:solidFill>
                <a:highlight>
                  <a:srgbClr val="FFFFFF"/>
                </a:highlight>
                <a:latin typeface="Roboto" panose="02000000000000000000"/>
                <a:ea typeface="Roboto" panose="02000000000000000000"/>
                <a:cs typeface="Roboto" panose="02000000000000000000"/>
              </a:rPr>
              <a:t>), and use language in social contexts (</a:t>
            </a:r>
            <a:r>
              <a:rPr lang="en-GB" sz="2050" b="1">
                <a:solidFill>
                  <a:srgbClr val="222222"/>
                </a:solidFill>
                <a:highlight>
                  <a:srgbClr val="FFFFFF"/>
                </a:highlight>
                <a:latin typeface="Roboto" panose="02000000000000000000"/>
                <a:ea typeface="Roboto" panose="02000000000000000000"/>
                <a:cs typeface="Roboto" panose="02000000000000000000"/>
              </a:rPr>
              <a:t>pragmatics</a:t>
            </a:r>
            <a:r>
              <a:rPr lang="en-GB" sz="2050">
                <a:solidFill>
                  <a:srgbClr val="222222"/>
                </a:solidFill>
                <a:highlight>
                  <a:srgbClr val="FFFFFF"/>
                </a:highlight>
                <a:latin typeface="Roboto" panose="02000000000000000000"/>
                <a:ea typeface="Roboto" panose="02000000000000000000"/>
                <a:cs typeface="Roboto" panose="02000000000000000000"/>
              </a:rPr>
              <a:t>).</a:t>
            </a:r>
            <a:endParaRPr lang="en-GB" sz="2050">
              <a:solidFill>
                <a:srgbClr val="222222"/>
              </a:solidFill>
              <a:highlight>
                <a:srgbClr val="FFFFFF"/>
              </a:highlight>
              <a:latin typeface="Roboto" panose="02000000000000000000"/>
              <a:ea typeface="Roboto" panose="02000000000000000000"/>
              <a:cs typeface="Roboto" panose="020000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Eliza to Watson! </a:t>
            </a:r>
            <a:endParaRPr lang="en-GB"/>
          </a:p>
        </p:txBody>
      </p:sp>
      <p:pic>
        <p:nvPicPr>
          <p:cNvPr id="120" name="Google Shape;120;p23"/>
          <p:cNvPicPr preferRelativeResize="0"/>
          <p:nvPr/>
        </p:nvPicPr>
        <p:blipFill>
          <a:blip r:embed="rId1"/>
          <a:stretch>
            <a:fillRect/>
          </a:stretch>
        </p:blipFill>
        <p:spPr>
          <a:xfrm>
            <a:off x="1168262" y="892125"/>
            <a:ext cx="6050736" cy="4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ELIZA</a:t>
            </a:r>
            <a:endParaRPr lang="en-GB"/>
          </a:p>
        </p:txBody>
      </p:sp>
      <p:pic>
        <p:nvPicPr>
          <p:cNvPr id="126" name="Google Shape;126;p24"/>
          <p:cNvPicPr preferRelativeResize="0"/>
          <p:nvPr/>
        </p:nvPicPr>
        <p:blipFill>
          <a:blip r:embed="rId1"/>
          <a:stretch>
            <a:fillRect/>
          </a:stretch>
        </p:blipFill>
        <p:spPr>
          <a:xfrm>
            <a:off x="5819250" y="0"/>
            <a:ext cx="3324751" cy="3083350"/>
          </a:xfrm>
          <a:prstGeom prst="rect">
            <a:avLst/>
          </a:prstGeom>
          <a:noFill/>
          <a:ln>
            <a:noFill/>
          </a:ln>
        </p:spPr>
      </p:pic>
      <p:sp>
        <p:nvSpPr>
          <p:cNvPr id="127" name="Google Shape;127;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panose="020B0604020202020204"/>
              <a:buNone/>
            </a:pPr>
            <a:r>
              <a:rPr lang="en-GB" sz="1830">
                <a:solidFill>
                  <a:schemeClr val="dk1"/>
                </a:solidFill>
              </a:rPr>
              <a:t>A “psychotherapist” agent (Weizenbaum, ~1964)</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Led to a long line of chatterbots</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How does it work:</a:t>
            </a:r>
            <a:endParaRPr sz="1830">
              <a:solidFill>
                <a:schemeClr val="dk1"/>
              </a:solidFill>
            </a:endParaRPr>
          </a:p>
          <a:p>
            <a:pPr marL="457200" lvl="0" indent="-344805" algn="l" rtl="0">
              <a:lnSpc>
                <a:spcPct val="95000"/>
              </a:lnSpc>
              <a:spcBef>
                <a:spcPts val="1200"/>
              </a:spcBef>
              <a:spcAft>
                <a:spcPts val="0"/>
              </a:spcAft>
              <a:buClr>
                <a:schemeClr val="dk1"/>
              </a:buClr>
              <a:buSzPts val="1830"/>
              <a:buChar char="●"/>
            </a:pPr>
            <a:r>
              <a:rPr lang="en-GB" sz="1830">
                <a:solidFill>
                  <a:schemeClr val="dk1"/>
                </a:solidFill>
              </a:rPr>
              <a:t>Trivial NLP: string match and substitution</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Trivial knowledge: tiny script / response database</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Example:  matching “I remember __” results in “Do you often think of __”?</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Can fool some people some of the time?</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1830">
              <a:solidFill>
                <a:schemeClr val="dk1"/>
              </a:solidFill>
            </a:endParaRPr>
          </a:p>
          <a:p>
            <a:pPr marL="0" lvl="0" indent="0" algn="l" rtl="0">
              <a:lnSpc>
                <a:spcPct val="95000"/>
              </a:lnSpc>
              <a:spcBef>
                <a:spcPts val="1200"/>
              </a:spcBef>
              <a:spcAft>
                <a:spcPts val="1200"/>
              </a:spcAft>
              <a:buSzPts val="935"/>
              <a:buNone/>
            </a:pPr>
            <a:endParaRPr sz="183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15365</Words>
  <Application>WPS Presentation</Application>
  <PresentationFormat/>
  <Paragraphs>727</Paragraphs>
  <Slides>67</Slides>
  <Notes>0</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67</vt:i4>
      </vt:variant>
    </vt:vector>
  </HeadingPairs>
  <TitlesOfParts>
    <vt:vector size="96" baseType="lpstr">
      <vt:lpstr>Arial</vt:lpstr>
      <vt:lpstr>SimSun</vt:lpstr>
      <vt:lpstr>Wingdings</vt:lpstr>
      <vt:lpstr>Arial</vt:lpstr>
      <vt:lpstr>Calibri</vt:lpstr>
      <vt:lpstr>Roboto</vt:lpstr>
      <vt:lpstr>Microsoft YaHei</vt:lpstr>
      <vt:lpstr>Arial Unicode MS</vt:lpstr>
      <vt:lpstr>Times</vt:lpstr>
      <vt:lpstr>Times New Roman</vt:lpstr>
      <vt:lpstr>Times New Roman</vt:lpstr>
      <vt:lpstr>Courier New</vt:lpstr>
      <vt:lpstr>Courier</vt:lpstr>
      <vt:lpstr>Courier New</vt:lpstr>
      <vt:lpstr>Calibri (Headings)</vt:lpstr>
      <vt:lpstr>Calibri</vt:lpstr>
      <vt:lpstr>MS PGothic</vt:lpstr>
      <vt:lpstr>Times</vt:lpstr>
      <vt:lpstr>Lucida Sans</vt:lpstr>
      <vt:lpstr>Courier</vt:lpstr>
      <vt:lpstr>Roboto Mono</vt:lpstr>
      <vt:lpstr>ui-monospace</vt:lpstr>
      <vt:lpstr>Liberation Mono</vt:lpstr>
      <vt:lpstr>Noto Sans Symbols</vt:lpstr>
      <vt:lpstr>STHeiti</vt:lpstr>
      <vt:lpstr>var(--sds-font-family-monospace)</vt:lpstr>
      <vt:lpstr>Palatino</vt:lpstr>
      <vt:lpstr>Palatino Linotype</vt:lpstr>
      <vt:lpstr>Simple Light</vt:lpstr>
      <vt:lpstr>Natrual Language Processing</vt:lpstr>
      <vt:lpstr>Copyright Notice</vt:lpstr>
      <vt:lpstr>Introduction to NLP</vt:lpstr>
      <vt:lpstr>NLP definition </vt:lpstr>
      <vt:lpstr>What is Natural Language Processing?</vt:lpstr>
      <vt:lpstr>NLP &amp; AI</vt:lpstr>
      <vt:lpstr>NLP fields </vt:lpstr>
      <vt:lpstr>From Eliza to Watson! </vt:lpstr>
      <vt:lpstr>ELIZA</vt:lpstr>
      <vt:lpstr>Eliza </vt:lpstr>
      <vt:lpstr>What’s in Watson?</vt:lpstr>
      <vt:lpstr>Some NLP Tasks </vt:lpstr>
      <vt:lpstr>Information Extraction	</vt:lpstr>
      <vt:lpstr>Information Extraction  Example</vt:lpstr>
      <vt:lpstr>Text Summarization</vt:lpstr>
      <vt:lpstr>Question answering QA</vt:lpstr>
      <vt:lpstr>PowerPoint 演示文稿</vt:lpstr>
      <vt:lpstr>PowerPoint 演示文稿</vt:lpstr>
      <vt:lpstr>PowerPoint 演示文稿</vt:lpstr>
      <vt:lpstr>PowerPoint 演示文稿</vt:lpstr>
      <vt:lpstr>Why is NLP Hard?</vt:lpstr>
      <vt:lpstr>Ambiguity</vt:lpstr>
      <vt:lpstr>Ambiguity At the acoustic level (speech recognition)</vt:lpstr>
      <vt:lpstr>Ambiguity at the semantic (meaning) level </vt:lpstr>
      <vt:lpstr>More Word Sense Ambiguity semantic (meaning) level</vt:lpstr>
      <vt:lpstr>Ambiguity: classified </vt:lpstr>
      <vt:lpstr>Natural Language Processing</vt:lpstr>
      <vt:lpstr>PowerPoint 演示文稿</vt:lpstr>
      <vt:lpstr>PowerPoint 演示文稿</vt:lpstr>
      <vt:lpstr>PowerPoint 演示文稿</vt:lpstr>
      <vt:lpstr>PowerPoint 演示文稿</vt:lpstr>
      <vt:lpstr>PowerPoint 演示文稿</vt:lpstr>
      <vt:lpstr>The iterative process of writing regex's</vt:lpstr>
      <vt:lpstr>Basic Text Processing</vt:lpstr>
      <vt:lpstr>Substitutions</vt:lpstr>
      <vt:lpstr>Simple Application: ELIZA</vt:lpstr>
      <vt:lpstr>Simple Application: ELIZA</vt:lpstr>
      <vt:lpstr>Simple Application: ELIZA</vt:lpstr>
      <vt:lpstr>How ELIZA works</vt:lpstr>
      <vt:lpstr>Eliza </vt:lpstr>
      <vt:lpstr>Most common NLP libraries </vt:lpstr>
      <vt:lpstr>NLP pipeline </vt:lpstr>
      <vt:lpstr>NLP pipeline </vt:lpstr>
      <vt:lpstr>Tokenization </vt:lpstr>
      <vt:lpstr>PowerPoint 演示文稿</vt:lpstr>
      <vt:lpstr>Issues in Tokenization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Normalizaition </vt:lpstr>
      <vt:lpstr>PowerPoint 演示文稿</vt:lpstr>
      <vt:lpstr># of tokens N vs Vocabulary V </vt:lpstr>
      <vt:lpstr># of tokens N vs Vocabulary V </vt:lpstr>
      <vt:lpstr>PowerPoint 演示文稿</vt:lpstr>
      <vt:lpstr>PowerPoint 演示文稿</vt:lpstr>
      <vt:lpstr>PowerPoint 演示文稿</vt:lpstr>
      <vt:lpstr>PowerPoint 演示文稿</vt:lpstr>
      <vt:lpstr>PowerPoint 演示文稿</vt:lpstr>
      <vt:lpstr>PowerPoint 演示文稿</vt:lpstr>
      <vt:lpstr>Book Reference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
  <cp:lastModifiedBy>Motaz Saad (‫معتز سعد</cp:lastModifiedBy>
  <cp:revision>15</cp:revision>
  <dcterms:created xsi:type="dcterms:W3CDTF">2024-10-21T05:12:00Z</dcterms:created>
  <dcterms:modified xsi:type="dcterms:W3CDTF">2025-09-13T06:30:46Z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40F4986509324EFDB803C5F3355F1CFB_12</vt:lpwstr>
  </property>
  <property fmtid="{D5CDD505-2E9C-101B-9397-08002B2CF9AE}" pid="3" name="KSOProductBuildVer">
    <vt:lpwstr>2057-12.2.0.21936</vt:lpwstr>
  </property>
</Properties>
</file>